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5" r:id="rId2"/>
    <p:sldId id="270" r:id="rId3"/>
    <p:sldId id="271" r:id="rId4"/>
    <p:sldId id="268" r:id="rId5"/>
    <p:sldId id="258" r:id="rId6"/>
    <p:sldId id="265" r:id="rId7"/>
    <p:sldId id="269" r:id="rId8"/>
    <p:sldId id="267" r:id="rId9"/>
    <p:sldId id="266" r:id="rId10"/>
    <p:sldId id="283" r:id="rId11"/>
    <p:sldId id="278" r:id="rId12"/>
    <p:sldId id="261" r:id="rId13"/>
    <p:sldId id="285" r:id="rId14"/>
    <p:sldId id="272" r:id="rId15"/>
    <p:sldId id="262" r:id="rId16"/>
    <p:sldId id="286" r:id="rId17"/>
    <p:sldId id="287" r:id="rId18"/>
    <p:sldId id="282" r:id="rId19"/>
    <p:sldId id="290" r:id="rId20"/>
    <p:sldId id="292" r:id="rId21"/>
    <p:sldId id="294" r:id="rId22"/>
    <p:sldId id="296" r:id="rId23"/>
    <p:sldId id="297" r:id="rId24"/>
    <p:sldId id="263" r:id="rId25"/>
    <p:sldId id="273" r:id="rId26"/>
    <p:sldId id="264" r:id="rId27"/>
    <p:sldId id="277" r:id="rId28"/>
    <p:sldId id="274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3" autoAdjust="0"/>
    <p:restoredTop sz="94666"/>
  </p:normalViewPr>
  <p:slideViewPr>
    <p:cSldViewPr snapToGrid="0">
      <p:cViewPr varScale="1">
        <p:scale>
          <a:sx n="116" d="100"/>
          <a:sy n="116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5502-D8FC-3F45-8A44-6237CFD2310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F37C-0AA4-9D4C-BA3F-EA7C2F19C6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36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6102-5D15-4765-AA14-F2A97EA5D18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2D37-90EF-4495-B773-B63BFF75F6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47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B2D37-90EF-4495-B773-B63BFF75F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A80E-32EC-47A2-A314-F297FDAB2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3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B2D37-90EF-4495-B773-B63BFF75F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A80E-32EC-47A2-A314-F297FDAB24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A80E-32EC-47A2-A314-F297FDAB24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A80E-32EC-47A2-A314-F297FDAB24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3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A80E-32EC-47A2-A314-F297FDAB2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DE76-3B02-2C40-BDB6-3D3CAC65AFF8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DAA1-91A2-C34F-9B53-24A19C5BAFF1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4D2C-172C-B041-92DE-E78929C74A97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D59-DE4A-EA4A-BAAF-8638ACB87047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5EBF-F925-C547-B259-98AAD92D0C48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60A9-CB92-DF45-990F-DA7FFA83CA92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507C-382C-534E-966B-AE388F907400}" type="datetime1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B84C-6CE3-C041-9235-EFA839332FCB}" type="datetime1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B06-E133-FF4F-A0D3-9FCF1E6BE7B6}" type="datetime1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22A7-6F83-C54E-91BE-8524C331C059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39A8-2589-BC4A-9A55-4B11CBF65550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80AB-E6BA-0F47-8F32-15B4ABBD83D1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5711-A7D0-4FF3-9CCA-88D9A3EEF2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DMR 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Amateurfunk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SwissDMR</a:t>
            </a:r>
            <a:r>
              <a:rPr lang="en-US" dirty="0"/>
              <a:t> </a:t>
            </a:r>
            <a:r>
              <a:rPr lang="en-US" dirty="0" err="1"/>
              <a:t>Netzwerk</a:t>
            </a:r>
            <a:r>
              <a:rPr lang="en-US" dirty="0"/>
              <a:t> </a:t>
            </a:r>
            <a:r>
              <a:rPr lang="de-CH" dirty="0"/>
              <a:t>-</a:t>
            </a:r>
            <a:r>
              <a:rPr lang="en-US" dirty="0"/>
              <a:t> </a:t>
            </a:r>
            <a:r>
              <a:rPr lang="en-US" dirty="0" err="1"/>
              <a:t>Brandmeister</a:t>
            </a:r>
            <a:r>
              <a:rPr lang="en-US" dirty="0"/>
              <a:t>-System</a:t>
            </a:r>
          </a:p>
          <a:p>
            <a:r>
              <a:rPr lang="en-US" dirty="0"/>
              <a:t>USKA </a:t>
            </a:r>
            <a:r>
              <a:rPr lang="en-US" dirty="0" err="1"/>
              <a:t>Sektion</a:t>
            </a:r>
            <a:r>
              <a:rPr lang="en-US" dirty="0"/>
              <a:t> Bern – HB9F – 25.04.2018</a:t>
            </a:r>
          </a:p>
          <a:p>
            <a:r>
              <a:rPr lang="en-US" dirty="0"/>
              <a:t>HB9STJ – Cyrill</a:t>
            </a:r>
          </a:p>
          <a:p>
            <a:r>
              <a:rPr lang="en-US" dirty="0"/>
              <a:t>PowerPoint von HB9FEF - Beni</a:t>
            </a:r>
          </a:p>
        </p:txBody>
      </p:sp>
    </p:spTree>
    <p:extLst>
      <p:ext uri="{BB962C8B-B14F-4D97-AF65-F5344CB8AC3E}">
        <p14:creationId xmlns:p14="http://schemas.microsoft.com/office/powerpoint/2010/main" val="147810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51AA-FE88-E845-8213-1DCA5B27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DMR-Grundlagen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AF07-7B0B-514E-8627-4E38EAC1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DMR ist ein </a:t>
            </a:r>
            <a:r>
              <a:rPr lang="de-CH" b="1" dirty="0"/>
              <a:t>adressbasiertes</a:t>
            </a:r>
            <a:r>
              <a:rPr lang="de-CH" dirty="0"/>
              <a:t> System, d.h. bei der </a:t>
            </a:r>
            <a:r>
              <a:rPr lang="de-CH" b="1" dirty="0"/>
              <a:t>Aussendung</a:t>
            </a:r>
            <a:r>
              <a:rPr lang="de-CH" dirty="0"/>
              <a:t> wird bestimmt, wohin die ausgesendete Information (Sprache, SMS, GPS-Information) gehen soll und wer sie empfangen kann.</a:t>
            </a:r>
          </a:p>
          <a:p>
            <a:r>
              <a:rPr lang="de-CH" dirty="0"/>
              <a:t>Jeder Benutzer und jeder Repeater ist gemäss einem internationalen Nummernplan durch eine eindeutige ID identifiziert.</a:t>
            </a:r>
          </a:p>
          <a:p>
            <a:r>
              <a:rPr lang="de-CH" dirty="0"/>
              <a:t>QSOs können sowohl als Direktruf (private </a:t>
            </a:r>
            <a:r>
              <a:rPr lang="de-CH" dirty="0" err="1"/>
              <a:t>call</a:t>
            </a:r>
            <a:r>
              <a:rPr lang="de-CH" dirty="0"/>
              <a:t>) oder als Gruppenruf (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call</a:t>
            </a:r>
            <a:r>
              <a:rPr lang="de-CH" dirty="0"/>
              <a:t>) geführt werden.</a:t>
            </a:r>
          </a:p>
          <a:p>
            <a:r>
              <a:rPr lang="de-CH" dirty="0"/>
              <a:t>Im Amateurfunk werden QSOs </a:t>
            </a:r>
            <a:r>
              <a:rPr lang="de-CH" b="1" dirty="0"/>
              <a:t>in der Regel auf Talkgroups</a:t>
            </a:r>
            <a:r>
              <a:rPr lang="de-CH" dirty="0"/>
              <a:t> (Sprechgruppen) geführt, d.h. sie werden als Gruppenruf an eine bestimmte Talkgroup gerichtet.</a:t>
            </a:r>
          </a:p>
          <a:p>
            <a:r>
              <a:rPr lang="de-CH" dirty="0"/>
              <a:t>Das empfangende Gerät kann ein auf einer Sprechgruppe geführtes QSO nur hören, wenn die Talkgroup in der sogenannten </a:t>
            </a:r>
            <a:r>
              <a:rPr lang="de-CH" b="1" dirty="0"/>
              <a:t>RX-Liste</a:t>
            </a:r>
            <a:r>
              <a:rPr lang="de-CH" dirty="0"/>
              <a:t> des Geräts enthalten 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CFB4C-A13F-0B40-9D59-8A11CB7F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1408-C955-C74C-8A56-0213426E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Notwendige</a:t>
            </a:r>
            <a:r>
              <a:rPr lang="en-US" b="1" dirty="0"/>
              <a:t> Parameter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ein</a:t>
            </a:r>
            <a:r>
              <a:rPr lang="en-US" b="1" dirty="0"/>
              <a:t> QSO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01D7-9D36-B94D-94F3-BD05E1E5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de-CH" b="1" dirty="0"/>
              <a:t>Frequenz RX und TX</a:t>
            </a:r>
          </a:p>
          <a:p>
            <a:pPr marL="457200" lvl="1" indent="0">
              <a:buNone/>
            </a:pPr>
            <a:r>
              <a:rPr lang="de-CH" dirty="0"/>
              <a:t>438.5875 MHz und 430.9875 MHz (-7.6 MHz)  Relais HBF Bern-City (Lindenhof)</a:t>
            </a:r>
            <a:br>
              <a:rPr lang="de-CH" dirty="0"/>
            </a:br>
            <a:endParaRPr lang="de-CH" dirty="0"/>
          </a:p>
          <a:p>
            <a:r>
              <a:rPr lang="de-CH" b="1" dirty="0" err="1"/>
              <a:t>Timeslot</a:t>
            </a:r>
            <a:r>
              <a:rPr lang="de-CH" b="1" dirty="0"/>
              <a:t> (Zeitschlitz)</a:t>
            </a:r>
          </a:p>
          <a:p>
            <a:pPr marL="457200" lvl="1" indent="0">
              <a:buNone/>
            </a:pPr>
            <a:r>
              <a:rPr lang="de-CH" dirty="0"/>
              <a:t>TS 2</a:t>
            </a:r>
          </a:p>
          <a:p>
            <a:pPr marL="457200" lvl="1" indent="0">
              <a:buNone/>
            </a:pPr>
            <a:endParaRPr lang="de-CH" b="1" dirty="0"/>
          </a:p>
          <a:p>
            <a:r>
              <a:rPr lang="de-CH" b="1" dirty="0"/>
              <a:t>Talkgroup (Sprechgruppe) &amp; RX Group List</a:t>
            </a:r>
          </a:p>
          <a:p>
            <a:pPr marL="457200" lvl="1" indent="0">
              <a:buNone/>
            </a:pPr>
            <a:r>
              <a:rPr lang="de-CH" dirty="0"/>
              <a:t>TG 2283 Bern/Solothurn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Color Code (Farbcode – ähnlich </a:t>
            </a:r>
            <a:r>
              <a:rPr lang="de-CH" b="1" dirty="0" err="1"/>
              <a:t>Subaudio</a:t>
            </a:r>
            <a:r>
              <a:rPr lang="de-CH" b="1" dirty="0"/>
              <a:t> bei Analog)</a:t>
            </a:r>
          </a:p>
          <a:p>
            <a:pPr marL="457200" lvl="1" indent="0">
              <a:buNone/>
            </a:pPr>
            <a:r>
              <a:rPr lang="de-CH" dirty="0"/>
              <a:t>CC1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F3171-5913-3846-84AA-E91EACC3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Amateurfunk</a:t>
            </a:r>
            <a:r>
              <a:rPr lang="en-US" b="1" dirty="0"/>
              <a:t>-DMR in der </a:t>
            </a:r>
            <a:r>
              <a:rPr lang="en-US" b="1" dirty="0" err="1"/>
              <a:t>Schweiz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2008 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Versuche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DMR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Mitglieder</a:t>
            </a:r>
            <a:r>
              <a:rPr lang="en-US" dirty="0"/>
              <a:t> von HB9F und HB9BO</a:t>
            </a:r>
          </a:p>
          <a:p>
            <a:pPr marL="0" indent="0">
              <a:buNone/>
            </a:pPr>
            <a:r>
              <a:rPr lang="en-US" dirty="0"/>
              <a:t>2011  DMR-</a:t>
            </a:r>
            <a:r>
              <a:rPr lang="en-US" dirty="0" err="1"/>
              <a:t>Relais</a:t>
            </a:r>
            <a:r>
              <a:rPr lang="en-US" dirty="0"/>
              <a:t> HB9F </a:t>
            </a:r>
            <a:r>
              <a:rPr lang="en-US" dirty="0" err="1"/>
              <a:t>Brienzer</a:t>
            </a:r>
            <a:r>
              <a:rPr lang="en-US" dirty="0"/>
              <a:t> </a:t>
            </a:r>
            <a:r>
              <a:rPr lang="en-US" dirty="0" err="1"/>
              <a:t>Rothorn</a:t>
            </a:r>
            <a:r>
              <a:rPr lang="en-US" dirty="0"/>
              <a:t>, HB9F </a:t>
            </a:r>
            <a:r>
              <a:rPr lang="en-US" dirty="0" err="1"/>
              <a:t>Schilthorn</a:t>
            </a:r>
            <a:endParaRPr lang="en-US" dirty="0"/>
          </a:p>
          <a:p>
            <a:pPr marL="514350" indent="-514350">
              <a:buAutoNum type="arabicPlain" startAt="2012"/>
            </a:pPr>
            <a:r>
              <a:rPr lang="en-US" dirty="0"/>
              <a:t>  </a:t>
            </a:r>
            <a:r>
              <a:rPr lang="en-US" dirty="0" err="1"/>
              <a:t>erster</a:t>
            </a:r>
            <a:r>
              <a:rPr lang="en-US" dirty="0"/>
              <a:t> DMR-Master, </a:t>
            </a:r>
            <a:r>
              <a:rPr lang="en-US" dirty="0" err="1"/>
              <a:t>betrieben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HB9F und HB9BO</a:t>
            </a:r>
          </a:p>
          <a:p>
            <a:pPr marL="0" indent="0">
              <a:buNone/>
            </a:pPr>
            <a:r>
              <a:rPr lang="en-US" dirty="0"/>
              <a:t>2015	</a:t>
            </a:r>
            <a:r>
              <a:rPr lang="en-US" dirty="0" err="1"/>
              <a:t>Inbetriebnahme</a:t>
            </a:r>
            <a:r>
              <a:rPr lang="en-US" dirty="0"/>
              <a:t> </a:t>
            </a:r>
            <a:r>
              <a:rPr lang="en-US" dirty="0" err="1"/>
              <a:t>Schweizer</a:t>
            </a:r>
            <a:r>
              <a:rPr lang="en-US" dirty="0"/>
              <a:t> </a:t>
            </a:r>
            <a:r>
              <a:rPr lang="en-US" dirty="0" err="1"/>
              <a:t>Brandmeister</a:t>
            </a:r>
            <a:r>
              <a:rPr lang="en-US" dirty="0"/>
              <a:t> Server </a:t>
            </a:r>
            <a:r>
              <a:rPr lang="en-US" dirty="0" err="1"/>
              <a:t>durch</a:t>
            </a:r>
            <a:r>
              <a:rPr lang="en-US" dirty="0"/>
              <a:t> HB9DUU</a:t>
            </a:r>
          </a:p>
          <a:p>
            <a:pPr marL="0" indent="0">
              <a:buNone/>
            </a:pPr>
            <a:r>
              <a:rPr lang="en-US" dirty="0"/>
              <a:t>2016  </a:t>
            </a:r>
            <a:r>
              <a:rPr lang="en-US" dirty="0" err="1"/>
              <a:t>SwissDMR</a:t>
            </a:r>
            <a:r>
              <a:rPr lang="en-US" dirty="0"/>
              <a:t> Migration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Brandmeister</a:t>
            </a:r>
            <a:r>
              <a:rPr lang="en-US" dirty="0"/>
              <a:t> System und Hosting des 	Servers in </a:t>
            </a:r>
            <a:r>
              <a:rPr lang="en-US" dirty="0" err="1"/>
              <a:t>kommerziellem</a:t>
            </a:r>
            <a:r>
              <a:rPr lang="en-US" dirty="0"/>
              <a:t> </a:t>
            </a:r>
            <a:r>
              <a:rPr lang="en-US" dirty="0" err="1"/>
              <a:t>Datencenter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Infomaniak</a:t>
            </a:r>
            <a:r>
              <a:rPr lang="en-US" dirty="0"/>
              <a:t> in </a:t>
            </a:r>
            <a:r>
              <a:rPr lang="en-US" dirty="0" err="1"/>
              <a:t>Genf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2016 </a:t>
            </a:r>
            <a:r>
              <a:rPr lang="mr-IN" dirty="0"/>
              <a:t>–</a:t>
            </a:r>
            <a:r>
              <a:rPr lang="en-US" dirty="0"/>
              <a:t> 2018  </a:t>
            </a:r>
            <a:r>
              <a:rPr lang="en-US" dirty="0" err="1"/>
              <a:t>schnelles</a:t>
            </a:r>
            <a:r>
              <a:rPr lang="en-US" dirty="0"/>
              <a:t> </a:t>
            </a:r>
            <a:r>
              <a:rPr lang="en-US" dirty="0" err="1"/>
              <a:t>Wachstum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der Schweiz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aktuell</a:t>
            </a:r>
            <a:r>
              <a:rPr lang="en-US" dirty="0"/>
              <a:t> 78 Repeater </a:t>
            </a:r>
            <a:r>
              <a:rPr lang="en-US" dirty="0" err="1"/>
              <a:t>registriert</a:t>
            </a:r>
            <a:r>
              <a:rPr lang="en-US" dirty="0"/>
              <a:t> (</a:t>
            </a:r>
            <a:r>
              <a:rPr lang="en-US" dirty="0" err="1"/>
              <a:t>über</a:t>
            </a:r>
            <a:r>
              <a:rPr lang="en-US" dirty="0"/>
              <a:t> 90 Hotspots)</a:t>
            </a:r>
          </a:p>
          <a:p>
            <a:r>
              <a:rPr lang="en-US" dirty="0"/>
              <a:t>Die stark </a:t>
            </a:r>
            <a:r>
              <a:rPr lang="en-US" dirty="0" err="1"/>
              <a:t>überwiegende</a:t>
            </a:r>
            <a:r>
              <a:rPr lang="en-US" dirty="0"/>
              <a:t> </a:t>
            </a:r>
            <a:r>
              <a:rPr lang="en-US" dirty="0" err="1"/>
              <a:t>Mehrheit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Repeater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internationalen</a:t>
            </a:r>
            <a:r>
              <a:rPr lang="en-US" dirty="0"/>
              <a:t> </a:t>
            </a:r>
            <a:r>
              <a:rPr lang="en-US" dirty="0" err="1"/>
              <a:t>Brandmeister-Netz</a:t>
            </a:r>
            <a:r>
              <a:rPr lang="en-US" dirty="0"/>
              <a:t> </a:t>
            </a:r>
            <a:r>
              <a:rPr lang="en-US" dirty="0" err="1"/>
              <a:t>verbunden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1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DMR in der USKA </a:t>
            </a:r>
            <a:r>
              <a:rPr lang="en-US" b="1" dirty="0" err="1"/>
              <a:t>Sektion</a:t>
            </a:r>
            <a:r>
              <a:rPr lang="en-US" b="1" dirty="0"/>
              <a:t> Bern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10103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Relais</a:t>
            </a:r>
            <a:r>
              <a:rPr lang="en-US" dirty="0"/>
              <a:t> Gruppe HB9F/HB9BO </a:t>
            </a:r>
            <a:r>
              <a:rPr lang="en-US" dirty="0" err="1"/>
              <a:t>betreibt</a:t>
            </a:r>
            <a:r>
              <a:rPr lang="en-US" dirty="0"/>
              <a:t> </a:t>
            </a:r>
            <a:r>
              <a:rPr lang="en-US" dirty="0" err="1"/>
              <a:t>derzeit</a:t>
            </a:r>
            <a:r>
              <a:rPr lang="en-US" dirty="0"/>
              <a:t> </a:t>
            </a:r>
            <a:r>
              <a:rPr lang="en-US" dirty="0" err="1"/>
              <a:t>folgende</a:t>
            </a:r>
            <a:r>
              <a:rPr lang="en-US" dirty="0"/>
              <a:t> DMR Repeater:</a:t>
            </a:r>
          </a:p>
          <a:p>
            <a:r>
              <a:rPr lang="en-US" dirty="0"/>
              <a:t>Bern-City (</a:t>
            </a:r>
            <a:r>
              <a:rPr lang="en-US" dirty="0" err="1"/>
              <a:t>Lindenhof</a:t>
            </a:r>
            <a:r>
              <a:rPr lang="en-US" dirty="0"/>
              <a:t>) – 70cm BM (438.5875 MHz)</a:t>
            </a:r>
          </a:p>
          <a:p>
            <a:r>
              <a:rPr lang="en-US" dirty="0"/>
              <a:t>Bern-</a:t>
            </a:r>
            <a:r>
              <a:rPr lang="en-US" dirty="0" err="1"/>
              <a:t>Wankdorf</a:t>
            </a:r>
            <a:r>
              <a:rPr lang="en-US" dirty="0"/>
              <a:t> – 2m BM (145.6875 MHz)</a:t>
            </a:r>
          </a:p>
          <a:p>
            <a:r>
              <a:rPr lang="en-US" dirty="0" err="1"/>
              <a:t>Niesen</a:t>
            </a:r>
            <a:r>
              <a:rPr lang="en-US" dirty="0"/>
              <a:t> – 70cm BM (439.4125 MHz)</a:t>
            </a:r>
          </a:p>
          <a:p>
            <a:r>
              <a:rPr lang="en-US" dirty="0" err="1"/>
              <a:t>Schilthorn</a:t>
            </a:r>
            <a:r>
              <a:rPr lang="en-US" dirty="0"/>
              <a:t> – 70cm BM (438.2125 MHz)</a:t>
            </a:r>
          </a:p>
          <a:p>
            <a:r>
              <a:rPr lang="en-US" dirty="0" err="1"/>
              <a:t>Brienzer</a:t>
            </a:r>
            <a:r>
              <a:rPr lang="en-US" dirty="0"/>
              <a:t> </a:t>
            </a:r>
            <a:r>
              <a:rPr lang="en-US" dirty="0" err="1"/>
              <a:t>Rothorn</a:t>
            </a:r>
            <a:r>
              <a:rPr lang="en-US" dirty="0"/>
              <a:t> – 70cm BM (439.500 MHz)</a:t>
            </a:r>
          </a:p>
          <a:p>
            <a:r>
              <a:rPr lang="en-US" dirty="0"/>
              <a:t>Interlaken – 70cm/2m BM / MARC (439.5625 MHz/145.6875 MHz)</a:t>
            </a:r>
          </a:p>
          <a:p>
            <a:r>
              <a:rPr lang="en-US" dirty="0" err="1"/>
              <a:t>Magglingen</a:t>
            </a:r>
            <a:r>
              <a:rPr lang="en-US" dirty="0"/>
              <a:t> – 2m (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Vernetzung</a:t>
            </a:r>
            <a:r>
              <a:rPr lang="en-US" dirty="0"/>
              <a:t> / Dual-Mode </a:t>
            </a:r>
            <a:r>
              <a:rPr lang="en-US" dirty="0" err="1"/>
              <a:t>mit</a:t>
            </a:r>
            <a:r>
              <a:rPr lang="en-US" dirty="0"/>
              <a:t> FM 145.650 MHz)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F5711-A7D0-4FF3-9CCA-88D9A3EEF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9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SwissDMR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Betreibt</a:t>
            </a:r>
            <a:r>
              <a:rPr lang="en-US" dirty="0"/>
              <a:t> den </a:t>
            </a:r>
            <a:r>
              <a:rPr lang="en-US" dirty="0" err="1"/>
              <a:t>Schweizer</a:t>
            </a:r>
            <a:r>
              <a:rPr lang="en-US" dirty="0"/>
              <a:t> </a:t>
            </a:r>
            <a:r>
              <a:rPr lang="en-US" dirty="0" err="1"/>
              <a:t>Brandmeister</a:t>
            </a:r>
            <a:r>
              <a:rPr lang="en-US" dirty="0"/>
              <a:t>-Master-Server (2281)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Hosting des Servers in </a:t>
            </a:r>
            <a:r>
              <a:rPr lang="en-US" dirty="0" err="1"/>
              <a:t>kommerziellem</a:t>
            </a:r>
            <a:r>
              <a:rPr lang="en-US" dirty="0"/>
              <a:t> </a:t>
            </a:r>
            <a:r>
              <a:rPr lang="en-US" dirty="0" err="1"/>
              <a:t>Datencenter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Infomaniak</a:t>
            </a:r>
            <a:r>
              <a:rPr lang="en-US" dirty="0"/>
              <a:t> in </a:t>
            </a:r>
            <a:r>
              <a:rPr lang="en-US" dirty="0" err="1"/>
              <a:t>Genf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SwissDMR</a:t>
            </a:r>
            <a:r>
              <a:rPr lang="en-US" dirty="0"/>
              <a:t> Admin Team </a:t>
            </a:r>
            <a:br>
              <a:rPr lang="en-US" dirty="0"/>
            </a:br>
            <a:endParaRPr lang="en-US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Cyrill HB9STJ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Beni HB9FEF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Alex HB9FND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Philipp HB9TQJ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Christian HB9DUU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Brandmeister</a:t>
            </a:r>
            <a:r>
              <a:rPr lang="en-US" b="1" dirty="0"/>
              <a:t>-System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offen</a:t>
            </a:r>
            <a:r>
              <a:rPr lang="en-US" dirty="0"/>
              <a:t>, community-</a:t>
            </a:r>
            <a:r>
              <a:rPr lang="en-US" dirty="0" err="1"/>
              <a:t>basiert</a:t>
            </a:r>
            <a:r>
              <a:rPr lang="en-US" dirty="0"/>
              <a:t>, Crowdsourcing </a:t>
            </a:r>
            <a:r>
              <a:rPr lang="en-US" dirty="0" err="1"/>
              <a:t>bei</a:t>
            </a:r>
            <a:r>
              <a:rPr lang="en-US" dirty="0"/>
              <a:t> Support und </a:t>
            </a:r>
            <a:r>
              <a:rPr lang="en-US" dirty="0" err="1"/>
              <a:t>Entwicklung</a:t>
            </a:r>
            <a:r>
              <a:rPr lang="en-US" dirty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pragmatisches</a:t>
            </a:r>
            <a:r>
              <a:rPr lang="en-US" dirty="0"/>
              <a:t> </a:t>
            </a:r>
            <a:r>
              <a:rPr lang="en-US" dirty="0" err="1"/>
              <a:t>Konzept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state of the art-</a:t>
            </a:r>
            <a:r>
              <a:rPr lang="en-US" dirty="0" err="1"/>
              <a:t>Technologie</a:t>
            </a:r>
            <a:r>
              <a:rPr lang="en-US" dirty="0"/>
              <a:t>, Mix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proprietärem</a:t>
            </a:r>
            <a:r>
              <a:rPr lang="en-US" dirty="0"/>
              <a:t> </a:t>
            </a:r>
            <a:r>
              <a:rPr lang="en-US" dirty="0" err="1"/>
              <a:t>Protokoll</a:t>
            </a:r>
            <a:r>
              <a:rPr lang="en-US" dirty="0"/>
              <a:t> und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bewährten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,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Benutzer</a:t>
            </a:r>
            <a:r>
              <a:rPr lang="en-US" dirty="0"/>
              <a:t>-Interfaces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innovatives</a:t>
            </a:r>
            <a:r>
              <a:rPr lang="en-US" dirty="0"/>
              <a:t> und </a:t>
            </a:r>
            <a:r>
              <a:rPr lang="en-US" dirty="0" err="1"/>
              <a:t>motiviertes</a:t>
            </a:r>
            <a:r>
              <a:rPr lang="en-US" dirty="0"/>
              <a:t> </a:t>
            </a:r>
            <a:r>
              <a:rPr lang="en-US" dirty="0" err="1"/>
              <a:t>Entwicklerteam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stabil</a:t>
            </a:r>
            <a:r>
              <a:rPr lang="en-US" dirty="0"/>
              <a:t>, </a:t>
            </a:r>
            <a:r>
              <a:rPr lang="en-US" dirty="0" err="1"/>
              <a:t>zuverlässig</a:t>
            </a:r>
            <a:r>
              <a:rPr lang="en-US" dirty="0"/>
              <a:t>, </a:t>
            </a:r>
            <a:r>
              <a:rPr lang="en-US" dirty="0" err="1"/>
              <a:t>effizient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skalierbar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günstig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dezentrale</a:t>
            </a:r>
            <a:r>
              <a:rPr lang="en-US" dirty="0"/>
              <a:t> und </a:t>
            </a:r>
            <a:r>
              <a:rPr lang="en-US" dirty="0" err="1"/>
              <a:t>redundante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unabhängige</a:t>
            </a:r>
            <a:r>
              <a:rPr lang="en-US" dirty="0"/>
              <a:t> Server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 </a:t>
            </a:r>
            <a:r>
              <a:rPr lang="en-US" dirty="0" err="1"/>
              <a:t>Weitgehendes</a:t>
            </a:r>
            <a:r>
              <a:rPr lang="en-US" dirty="0"/>
              <a:t> </a:t>
            </a:r>
            <a:r>
              <a:rPr lang="en-US" dirty="0" err="1"/>
              <a:t>Selbstbestimmungsrecht</a:t>
            </a:r>
            <a:r>
              <a:rPr lang="en-US" dirty="0"/>
              <a:t> der </a:t>
            </a:r>
            <a:r>
              <a:rPr lang="en-US" dirty="0" err="1"/>
              <a:t>Relaisbetreiber</a:t>
            </a:r>
            <a:r>
              <a:rPr lang="en-US" dirty="0"/>
              <a:t> und </a:t>
            </a:r>
            <a:r>
              <a:rPr lang="en-US" dirty="0" err="1"/>
              <a:t>Benutzer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</a:t>
            </a:r>
            <a:r>
              <a:rPr lang="en-US" dirty="0" err="1"/>
              <a:t>Offenheit</a:t>
            </a:r>
            <a:r>
              <a:rPr lang="en-US" dirty="0"/>
              <a:t> </a:t>
            </a:r>
            <a:r>
              <a:rPr lang="en-US" dirty="0" err="1"/>
              <a:t>birgt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von </a:t>
            </a:r>
            <a:r>
              <a:rPr lang="en-US" dirty="0" err="1"/>
              <a:t>Missbrauch</a:t>
            </a:r>
            <a:r>
              <a:rPr lang="en-US" dirty="0"/>
              <a:t> und </a:t>
            </a:r>
            <a:r>
              <a:rPr lang="en-US" dirty="0" err="1"/>
              <a:t>unsachgemässer</a:t>
            </a:r>
            <a:r>
              <a:rPr lang="en-US" dirty="0"/>
              <a:t> </a:t>
            </a:r>
            <a:r>
              <a:rPr lang="en-US" dirty="0" err="1"/>
              <a:t>Verwendung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8219-3E5D-DF46-AF0F-6022F966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/>
              <a:t>Sprechgruppen auf Zeitschlitz 1</a:t>
            </a:r>
            <a:br>
              <a:rPr lang="de-CH" b="1"/>
            </a:br>
            <a:r>
              <a:rPr lang="de-CH" b="1"/>
              <a:t>International, national und «taktisch»</a:t>
            </a:r>
            <a:endParaRPr lang="en-US" b="1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55527-9E10-D641-B4FF-2E3B77E3DC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3"/>
          <a:ext cx="10515598" cy="4489479"/>
        </p:xfrm>
        <a:graphic>
          <a:graphicData uri="http://schemas.openxmlformats.org/drawingml/2006/table">
            <a:tbl>
              <a:tblPr/>
              <a:tblGrid>
                <a:gridCol w="953429">
                  <a:extLst>
                    <a:ext uri="{9D8B030D-6E8A-4147-A177-3AD203B41FA5}">
                      <a16:colId xmlns:a16="http://schemas.microsoft.com/office/drawing/2014/main" val="3075845048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1831950204"/>
                    </a:ext>
                  </a:extLst>
                </a:gridCol>
                <a:gridCol w="8692374">
                  <a:extLst>
                    <a:ext uri="{9D8B030D-6E8A-4147-A177-3AD203B41FA5}">
                      <a16:colId xmlns:a16="http://schemas.microsoft.com/office/drawing/2014/main" val="908941936"/>
                    </a:ext>
                  </a:extLst>
                </a:gridCol>
              </a:tblGrid>
              <a:tr h="322845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</a:rPr>
                        <a:t>Talkgroup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Timeslot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</a:rPr>
                        <a:t>Beschreibung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9888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>
                          <a:effectLst/>
                        </a:rPr>
                        <a:t>228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 err="1">
                          <a:effectLst/>
                        </a:rPr>
                        <a:t>Switzerland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48686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232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Austria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63553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262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Germany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07557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>
                          <a:effectLst/>
                        </a:rPr>
                        <a:t>9</a:t>
                      </a:r>
                      <a:r>
                        <a:rPr lang="en-US" sz="1600" b="1">
                          <a:effectLst/>
                        </a:rPr>
                        <a:t>07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JOTA, Scout/Pfadfinder weltweit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35160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>
                          <a:effectLst/>
                        </a:rPr>
                        <a:t>9</a:t>
                      </a:r>
                      <a:r>
                        <a:rPr lang="en-US" sz="1600" b="1">
                          <a:effectLst/>
                        </a:rPr>
                        <a:t>20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D</a:t>
                      </a:r>
                      <a:r>
                        <a:rPr lang="en-US" sz="1600" b="1" err="1">
                          <a:effectLst/>
                        </a:rPr>
                        <a:t>eutschland</a:t>
                      </a:r>
                      <a:r>
                        <a:rPr lang="en-US" sz="1600" b="1">
                          <a:effectLst/>
                        </a:rPr>
                        <a:t>-</a:t>
                      </a:r>
                      <a:r>
                        <a:rPr lang="de-CH" sz="1600" b="1">
                          <a:effectLst/>
                        </a:rPr>
                        <a:t>Österreich-Schweiz (D-A-CH)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11448"/>
                  </a:ext>
                </a:extLst>
              </a:tr>
              <a:tr h="327512">
                <a:tc>
                  <a:txBody>
                    <a:bodyPr/>
                    <a:lstStyle/>
                    <a:p>
                      <a:pPr algn="r" fontAlgn="t"/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72074"/>
                  </a:ext>
                </a:extLst>
              </a:tr>
              <a:tr h="327512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22801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U</a:t>
                      </a:r>
                      <a:r>
                        <a:rPr lang="en-US" sz="1600" b="1">
                          <a:effectLst/>
                        </a:rPr>
                        <a:t>A1 (user activated 1, ”tactical 1”, TAC 1)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4417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22802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U</a:t>
                      </a:r>
                      <a:r>
                        <a:rPr lang="en-US" sz="1600" b="1">
                          <a:effectLst/>
                        </a:rPr>
                        <a:t>A2 (user activated 2, ”tactical 2”, TAC 2)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2837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22803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U</a:t>
                      </a:r>
                      <a:r>
                        <a:rPr lang="en-US" sz="1600" b="1">
                          <a:effectLst/>
                        </a:rPr>
                        <a:t>A3 (user activated 3, ”tactical 3”, TAC 3)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1976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22804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b="1">
                          <a:effectLst/>
                        </a:rPr>
                        <a:t>U</a:t>
                      </a:r>
                      <a:r>
                        <a:rPr lang="en-US" sz="1600" b="1">
                          <a:effectLst/>
                        </a:rPr>
                        <a:t>A4 (user activated 4, ”tactical 4”, TAC 4)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03751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17858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22810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WIRES-X ROOM </a:t>
                      </a:r>
                      <a:r>
                        <a:rPr lang="en-US" sz="1600" b="1" err="1">
                          <a:effectLst/>
                        </a:rPr>
                        <a:t>für</a:t>
                      </a:r>
                      <a:r>
                        <a:rPr lang="en-US" sz="1600" b="1">
                          <a:effectLst/>
                        </a:rPr>
                        <a:t> </a:t>
                      </a:r>
                      <a:r>
                        <a:rPr lang="en-US" sz="1600" b="1" err="1">
                          <a:effectLst/>
                        </a:rPr>
                        <a:t>Verbindungen</a:t>
                      </a:r>
                      <a:r>
                        <a:rPr lang="en-US" sz="1600" b="1">
                          <a:effectLst/>
                        </a:rPr>
                        <a:t> </a:t>
                      </a:r>
                      <a:r>
                        <a:rPr lang="en-US" sz="1600" b="1" err="1">
                          <a:effectLst/>
                        </a:rPr>
                        <a:t>zwischen</a:t>
                      </a:r>
                      <a:r>
                        <a:rPr lang="en-US" sz="1600" b="1">
                          <a:effectLst/>
                        </a:rPr>
                        <a:t> DMR und C4FM/WIRES-X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665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7EEC9-DD96-2C49-BFD6-951FDFAC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F5711-A7D0-4FF3-9CCA-88D9A3EEF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9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8219-3E5D-DF46-AF0F-6022F966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/>
              <a:t>Sprechgruppen auf Zeitschlitz 2</a:t>
            </a:r>
            <a:br>
              <a:rPr lang="de-CH" b="1"/>
            </a:br>
            <a:r>
              <a:rPr lang="de-CH" b="1"/>
              <a:t>(regional, subregional und lokal)</a:t>
            </a:r>
            <a:endParaRPr lang="en-US" b="1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55527-9E10-D641-B4FF-2E3B77E3DC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3"/>
          <a:ext cx="10515598" cy="4185616"/>
        </p:xfrm>
        <a:graphic>
          <a:graphicData uri="http://schemas.openxmlformats.org/drawingml/2006/table">
            <a:tbl>
              <a:tblPr/>
              <a:tblGrid>
                <a:gridCol w="953429">
                  <a:extLst>
                    <a:ext uri="{9D8B030D-6E8A-4147-A177-3AD203B41FA5}">
                      <a16:colId xmlns:a16="http://schemas.microsoft.com/office/drawing/2014/main" val="3075845048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1831950204"/>
                    </a:ext>
                  </a:extLst>
                </a:gridCol>
                <a:gridCol w="8692374">
                  <a:extLst>
                    <a:ext uri="{9D8B030D-6E8A-4147-A177-3AD203B41FA5}">
                      <a16:colId xmlns:a16="http://schemas.microsoft.com/office/drawing/2014/main" val="908941936"/>
                    </a:ext>
                  </a:extLst>
                </a:gridCol>
              </a:tblGrid>
              <a:tr h="322845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</a:rPr>
                        <a:t>Talkgroup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Timeslot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</a:rPr>
                        <a:t>Beschreibung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9888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2280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err="1">
                          <a:effectLst/>
                        </a:rPr>
                        <a:t>Schweiz</a:t>
                      </a:r>
                      <a:r>
                        <a:rPr lang="en-US" sz="1600" b="1">
                          <a:effectLst/>
                        </a:rPr>
                        <a:t> </a:t>
                      </a:r>
                      <a:r>
                        <a:rPr lang="en-US" sz="1600" b="1" err="1">
                          <a:effectLst/>
                        </a:rPr>
                        <a:t>deutsch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1144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Romandie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05956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Wallis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69583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2283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Bern/Solothurn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07557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2284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Basel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35160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2285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Aarau, </a:t>
                      </a:r>
                      <a:r>
                        <a:rPr lang="en-US" sz="1600" b="1" err="1">
                          <a:effectLst/>
                        </a:rPr>
                        <a:t>Zentralschweiz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11448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2286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Ticino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4417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2287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Graubünden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2837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2288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Zürich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1976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2289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err="1">
                          <a:effectLst/>
                        </a:rPr>
                        <a:t>Ostschweiz</a:t>
                      </a:r>
                      <a:endParaRPr lang="en-US" sz="1600" b="1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03751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>
                          <a:effectLst/>
                        </a:rPr>
                        <a:t>      9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2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err="1">
                          <a:effectLst/>
                        </a:rPr>
                        <a:t>Lokal</a:t>
                      </a:r>
                      <a:r>
                        <a:rPr lang="en-US" sz="1600" b="1">
                          <a:effectLst/>
                        </a:rPr>
                        <a:t> (</a:t>
                      </a:r>
                      <a:r>
                        <a:rPr lang="en-US" sz="1600" b="1" err="1">
                          <a:effectLst/>
                        </a:rPr>
                        <a:t>nur</a:t>
                      </a:r>
                      <a:r>
                        <a:rPr lang="en-US" sz="1600" b="1">
                          <a:effectLst/>
                        </a:rPr>
                        <a:t> auf </a:t>
                      </a:r>
                      <a:r>
                        <a:rPr lang="en-US" sz="1600" b="1" err="1">
                          <a:effectLst/>
                        </a:rPr>
                        <a:t>dem</a:t>
                      </a:r>
                      <a:r>
                        <a:rPr lang="en-US" sz="1600" b="1">
                          <a:effectLst/>
                        </a:rPr>
                        <a:t> </a:t>
                      </a:r>
                      <a:r>
                        <a:rPr lang="en-US" sz="1600" b="1" err="1">
                          <a:effectLst/>
                        </a:rPr>
                        <a:t>betreffenden</a:t>
                      </a:r>
                      <a:r>
                        <a:rPr lang="en-US" sz="1600" b="1">
                          <a:effectLst/>
                        </a:rPr>
                        <a:t> Repeater)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665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7EEC9-DD96-2C49-BFD6-951FDFAC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F5711-A7D0-4FF3-9CCA-88D9A3EEF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3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8219-3E5D-DF46-AF0F-6022F966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Subregionale und spezielle Sprechgruppen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55527-9E10-D641-B4FF-2E3B77E3D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43689"/>
              </p:ext>
            </p:extLst>
          </p:nvPr>
        </p:nvGraphicFramePr>
        <p:xfrm>
          <a:off x="838200" y="1825623"/>
          <a:ext cx="10515598" cy="3132133"/>
        </p:xfrm>
        <a:graphic>
          <a:graphicData uri="http://schemas.openxmlformats.org/drawingml/2006/table">
            <a:tbl>
              <a:tblPr/>
              <a:tblGrid>
                <a:gridCol w="953429">
                  <a:extLst>
                    <a:ext uri="{9D8B030D-6E8A-4147-A177-3AD203B41FA5}">
                      <a16:colId xmlns:a16="http://schemas.microsoft.com/office/drawing/2014/main" val="3075845048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1831950204"/>
                    </a:ext>
                  </a:extLst>
                </a:gridCol>
                <a:gridCol w="8692374">
                  <a:extLst>
                    <a:ext uri="{9D8B030D-6E8A-4147-A177-3AD203B41FA5}">
                      <a16:colId xmlns:a16="http://schemas.microsoft.com/office/drawing/2014/main" val="908941936"/>
                    </a:ext>
                  </a:extLst>
                </a:gridCol>
              </a:tblGrid>
              <a:tr h="322845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dirty="0" err="1">
                          <a:effectLst/>
                        </a:rPr>
                        <a:t>Talkgroup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</a:rPr>
                        <a:t>Timeslot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effectLst/>
                        </a:rPr>
                        <a:t>Beschreibung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9888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6545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 dirty="0">
                          <a:effectLst/>
                        </a:rPr>
                        <a:t>22811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1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dirty="0" err="1">
                          <a:effectLst/>
                        </a:rPr>
                        <a:t>Vaud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69583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 dirty="0">
                          <a:effectLst/>
                        </a:rPr>
                        <a:t>22812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1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dirty="0" err="1">
                          <a:effectLst/>
                        </a:rPr>
                        <a:t>Genève</a:t>
                      </a:r>
                      <a:r>
                        <a:rPr lang="de-CH" sz="1600" dirty="0">
                          <a:effectLst/>
                        </a:rPr>
                        <a:t> City</a:t>
                      </a:r>
                      <a:endParaRPr lang="en-US" sz="1600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07557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 dirty="0">
                          <a:effectLst/>
                        </a:rPr>
                        <a:t>22877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1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dirty="0" err="1">
                          <a:effectLst/>
                        </a:rPr>
                        <a:t>Puschlav</a:t>
                      </a:r>
                      <a:r>
                        <a:rPr lang="de-CH" sz="1600" dirty="0">
                          <a:effectLst/>
                        </a:rPr>
                        <a:t> und </a:t>
                      </a:r>
                      <a:r>
                        <a:rPr lang="de-CH" sz="1600" dirty="0" err="1">
                          <a:effectLst/>
                        </a:rPr>
                        <a:t>Veltlin</a:t>
                      </a:r>
                      <a:endParaRPr lang="en-US" sz="1600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35160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11448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dirty="0">
                          <a:effectLst/>
                        </a:rPr>
                        <a:t>22810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</a:rPr>
                        <a:t>1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WIRES-X ROOM </a:t>
                      </a:r>
                      <a:r>
                        <a:rPr lang="en-US" sz="1600" dirty="0" err="1">
                          <a:effectLst/>
                        </a:rPr>
                        <a:t>für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Verbindungen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zwischen</a:t>
                      </a:r>
                      <a:r>
                        <a:rPr lang="en-US" sz="1600" dirty="0">
                          <a:effectLst/>
                        </a:rPr>
                        <a:t> DMR und C4FM/WIRES-X</a:t>
                      </a: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44172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2837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b="1" dirty="0">
                          <a:effectLst/>
                        </a:rPr>
                        <a:t>Call 9990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1" dirty="0">
                          <a:effectLst/>
                        </a:rPr>
                        <a:t>1 oder 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600" dirty="0" err="1">
                          <a:effectLst/>
                        </a:rPr>
                        <a:t>Parrot</a:t>
                      </a:r>
                      <a:r>
                        <a:rPr lang="de-CH" sz="1600" dirty="0">
                          <a:effectLst/>
                        </a:rPr>
                        <a:t>/Echo </a:t>
                      </a:r>
                      <a:r>
                        <a:rPr lang="de-CH" sz="1600" b="1" dirty="0">
                          <a:effectLst/>
                        </a:rPr>
                        <a:t>(Achtung! Keine Sprechgruppe, TX als private </a:t>
                      </a:r>
                      <a:r>
                        <a:rPr lang="de-CH" sz="1600" b="1" dirty="0" err="1">
                          <a:effectLst/>
                        </a:rPr>
                        <a:t>call</a:t>
                      </a:r>
                      <a:r>
                        <a:rPr lang="de-CH" sz="1600" b="1" dirty="0">
                          <a:effectLst/>
                        </a:rPr>
                        <a:t>, Antwort kommt auch als Direktruf) </a:t>
                      </a:r>
                      <a:endParaRPr lang="en-US" sz="1600" b="1" dirty="0">
                        <a:effectLst/>
                      </a:endParaRPr>
                    </a:p>
                  </a:txBody>
                  <a:tcPr marL="38170" marR="38170" marT="38170" marB="3817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197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7EEC9-DD96-2C49-BFD6-951FDFAC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3CF1-1250-104E-AF64-68E86527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Bewährte</a:t>
            </a:r>
            <a:r>
              <a:rPr lang="en-US" b="1" dirty="0"/>
              <a:t> </a:t>
            </a:r>
            <a:r>
              <a:rPr lang="en-US" b="1" dirty="0" err="1"/>
              <a:t>Betriebstechnik</a:t>
            </a:r>
            <a:r>
              <a:rPr lang="en-US" b="1" dirty="0"/>
              <a:t> (</a:t>
            </a:r>
            <a:r>
              <a:rPr lang="en-US" b="1" dirty="0" err="1"/>
              <a:t>praktisch</a:t>
            </a:r>
            <a:r>
              <a:rPr lang="en-US" b="1" dirty="0"/>
              <a:t> 100%)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7B8A-8792-2E49-A164-39A30105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Aufruf</a:t>
            </a:r>
            <a:r>
              <a:rPr lang="en-US" dirty="0"/>
              <a:t> auf </a:t>
            </a:r>
            <a:r>
              <a:rPr lang="en-US" b="1" dirty="0"/>
              <a:t>TG 2280 </a:t>
            </a:r>
            <a:r>
              <a:rPr lang="en-US" dirty="0"/>
              <a:t>(</a:t>
            </a:r>
            <a:r>
              <a:rPr lang="en-US" dirty="0" err="1"/>
              <a:t>Schweiz</a:t>
            </a:r>
            <a:r>
              <a:rPr lang="en-US" dirty="0"/>
              <a:t>, </a:t>
            </a:r>
            <a:r>
              <a:rPr lang="en-US" dirty="0" err="1"/>
              <a:t>deutschsprachig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TS 2</a:t>
            </a:r>
            <a:r>
              <a:rPr lang="en-US" dirty="0"/>
              <a:t>) </a:t>
            </a:r>
          </a:p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Verbindungsaufnahme</a:t>
            </a:r>
            <a:r>
              <a:rPr lang="en-US" dirty="0"/>
              <a:t> </a:t>
            </a:r>
            <a:r>
              <a:rPr lang="en-US" dirty="0" err="1"/>
              <a:t>sofort</a:t>
            </a:r>
            <a:r>
              <a:rPr lang="en-US" dirty="0"/>
              <a:t> </a:t>
            </a:r>
            <a:r>
              <a:rPr lang="en-US" dirty="0" err="1"/>
              <a:t>Wechsel</a:t>
            </a:r>
            <a:r>
              <a:rPr lang="en-US" dirty="0"/>
              <a:t> auf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benutzeraktivierte</a:t>
            </a:r>
            <a:r>
              <a:rPr lang="en-US" dirty="0"/>
              <a:t> </a:t>
            </a:r>
            <a:r>
              <a:rPr lang="en-US" dirty="0" err="1"/>
              <a:t>Sprechgruppe</a:t>
            </a:r>
            <a:r>
              <a:rPr lang="en-US" dirty="0"/>
              <a:t> (</a:t>
            </a:r>
            <a:r>
              <a:rPr lang="en-US" b="1" dirty="0"/>
              <a:t>TG 22801-22804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TS 1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LucidaGrande" panose="020B0600040502020204" pitchFamily="34" charset="0"/>
              <a:buChar char="▸"/>
            </a:pPr>
            <a:r>
              <a:rPr lang="en-US" b="1" dirty="0" err="1"/>
              <a:t>Zeitschlitz</a:t>
            </a:r>
            <a:r>
              <a:rPr lang="en-US" b="1" dirty="0"/>
              <a:t> 2 </a:t>
            </a:r>
            <a:r>
              <a:rPr lang="en-US" b="1" dirty="0" err="1"/>
              <a:t>bleibt</a:t>
            </a:r>
            <a:r>
              <a:rPr lang="en-US" b="1" dirty="0"/>
              <a:t> </a:t>
            </a:r>
            <a:r>
              <a:rPr lang="en-US" b="1" dirty="0" err="1"/>
              <a:t>frei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Aufrufe</a:t>
            </a:r>
            <a:r>
              <a:rPr lang="en-US" b="1" dirty="0"/>
              <a:t>, </a:t>
            </a:r>
            <a:r>
              <a:rPr lang="en-US" b="1" dirty="0" err="1"/>
              <a:t>regionale</a:t>
            </a:r>
            <a:r>
              <a:rPr lang="en-US" b="1" dirty="0"/>
              <a:t> und </a:t>
            </a:r>
            <a:r>
              <a:rPr lang="en-US" b="1" dirty="0" err="1"/>
              <a:t>lokale</a:t>
            </a:r>
            <a:r>
              <a:rPr lang="en-US" b="1" dirty="0"/>
              <a:t> QSOs</a:t>
            </a:r>
          </a:p>
          <a:p>
            <a:pPr>
              <a:buFont typeface="LucidaGrande" panose="020B0600040502020204" pitchFamily="34" charset="0"/>
              <a:buChar char="▸"/>
            </a:pPr>
            <a:r>
              <a:rPr lang="en-US" b="1" dirty="0" err="1"/>
              <a:t>Zeitschlitz</a:t>
            </a:r>
            <a:r>
              <a:rPr lang="en-US" b="1" dirty="0"/>
              <a:t> 1 </a:t>
            </a:r>
            <a:r>
              <a:rPr lang="en-US" b="1" dirty="0" err="1"/>
              <a:t>wird</a:t>
            </a:r>
            <a:r>
              <a:rPr lang="en-US" b="1" dirty="0"/>
              <a:t> </a:t>
            </a:r>
            <a:r>
              <a:rPr lang="en-US" b="1" dirty="0" err="1"/>
              <a:t>ressourcenschonend</a:t>
            </a:r>
            <a:r>
              <a:rPr lang="en-US" b="1" dirty="0"/>
              <a:t> </a:t>
            </a:r>
            <a:r>
              <a:rPr lang="en-US" b="1" dirty="0" err="1"/>
              <a:t>verwendet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taktische</a:t>
            </a:r>
            <a:r>
              <a:rPr lang="en-US" dirty="0"/>
              <a:t> und </a:t>
            </a:r>
            <a:r>
              <a:rPr lang="en-US" dirty="0" err="1"/>
              <a:t>internationale</a:t>
            </a:r>
            <a:r>
              <a:rPr lang="en-US" dirty="0"/>
              <a:t> QSO – </a:t>
            </a:r>
            <a:r>
              <a:rPr lang="en-US" dirty="0" err="1"/>
              <a:t>lediglich</a:t>
            </a:r>
            <a:r>
              <a:rPr lang="en-US" dirty="0"/>
              <a:t> </a:t>
            </a:r>
            <a:r>
              <a:rPr lang="en-US" dirty="0" err="1"/>
              <a:t>betroffene</a:t>
            </a:r>
            <a:r>
              <a:rPr lang="en-US" dirty="0"/>
              <a:t> Repeater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aktiviert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80CF-B5A3-1C47-B396-DEFE09D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9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DMR 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Amateurfunk</a:t>
            </a:r>
            <a:r>
              <a:rPr lang="en-US" b="1" dirty="0"/>
              <a:t>, </a:t>
            </a:r>
            <a:r>
              <a:rPr lang="en-US" b="1" dirty="0" err="1"/>
              <a:t>SwissDMR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4659"/>
            <a:ext cx="10515600" cy="4422304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DMR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Amateurfunk</a:t>
            </a:r>
            <a:r>
              <a:rPr lang="en-US" dirty="0"/>
              <a:t>, Was </a:t>
            </a:r>
            <a:r>
              <a:rPr lang="en-US" dirty="0" err="1"/>
              <a:t>ist</a:t>
            </a:r>
            <a:r>
              <a:rPr lang="en-US" dirty="0"/>
              <a:t> DMR?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DMR </a:t>
            </a:r>
            <a:r>
              <a:rPr lang="en-US" dirty="0" err="1"/>
              <a:t>Amateurfunk</a:t>
            </a:r>
            <a:r>
              <a:rPr lang="en-US" dirty="0"/>
              <a:t> in der Schweiz, Was und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SwissDMR</a:t>
            </a:r>
            <a:r>
              <a:rPr lang="en-US" dirty="0"/>
              <a:t>?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 err="1"/>
              <a:t>Brandmeister</a:t>
            </a:r>
            <a:r>
              <a:rPr lang="en-US" dirty="0"/>
              <a:t>-System und </a:t>
            </a:r>
            <a:r>
              <a:rPr lang="en-US" dirty="0" err="1"/>
              <a:t>Sprechgruppen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 err="1"/>
              <a:t>Betriebstechnik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Links, Screen-Shots Dashboard &amp; </a:t>
            </a:r>
            <a:r>
              <a:rPr lang="en-US" dirty="0" err="1"/>
              <a:t>Einstellung</a:t>
            </a:r>
            <a:r>
              <a:rPr lang="en-US" dirty="0"/>
              <a:t> Web-Portal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Q &amp; A, </a:t>
            </a:r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3CF1-1250-104E-AF64-68E86527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Alternative Betriebstechnik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7B8A-8792-2E49-A164-39A30105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Aufruf</a:t>
            </a:r>
            <a:r>
              <a:rPr lang="en-US" dirty="0"/>
              <a:t> auf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regionalen</a:t>
            </a:r>
            <a:r>
              <a:rPr lang="en-US" dirty="0"/>
              <a:t> </a:t>
            </a:r>
            <a:r>
              <a:rPr lang="en-US" dirty="0" err="1"/>
              <a:t>Sprechgruppe</a:t>
            </a:r>
            <a:r>
              <a:rPr lang="en-US" dirty="0"/>
              <a:t>, 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b="1" dirty="0"/>
              <a:t>TG 2283 </a:t>
            </a:r>
            <a:r>
              <a:rPr lang="en-US" dirty="0"/>
              <a:t>(Bern/Solothurn, </a:t>
            </a:r>
            <a:r>
              <a:rPr lang="en-US" b="1" dirty="0">
                <a:solidFill>
                  <a:srgbClr val="C00000"/>
                </a:solidFill>
              </a:rPr>
              <a:t>TS2</a:t>
            </a:r>
            <a:r>
              <a:rPr lang="en-US" dirty="0"/>
              <a:t>)</a:t>
            </a:r>
          </a:p>
          <a:p>
            <a:r>
              <a:rPr lang="en-US" dirty="0"/>
              <a:t>QSO auf der </a:t>
            </a:r>
            <a:r>
              <a:rPr lang="en-US" dirty="0" err="1"/>
              <a:t>regionalen</a:t>
            </a:r>
            <a:r>
              <a:rPr lang="en-US" dirty="0"/>
              <a:t> </a:t>
            </a:r>
            <a:r>
              <a:rPr lang="en-US" dirty="0" err="1"/>
              <a:t>Talkgruppe</a:t>
            </a:r>
            <a:r>
              <a:rPr lang="en-US" dirty="0"/>
              <a:t> </a:t>
            </a:r>
            <a:r>
              <a:rPr lang="en-US" dirty="0" err="1"/>
              <a:t>weiterführen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Wechsel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b="1" dirty="0"/>
              <a:t>TG 9 </a:t>
            </a:r>
            <a:r>
              <a:rPr lang="en-US" dirty="0"/>
              <a:t>(falls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Stationen</a:t>
            </a:r>
            <a:r>
              <a:rPr lang="en-US" dirty="0"/>
              <a:t> </a:t>
            </a:r>
            <a:r>
              <a:rPr lang="en-US" dirty="0" err="1"/>
              <a:t>Zugang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Repeater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  <a:p>
            <a:endParaRPr lang="en-US" b="1" dirty="0"/>
          </a:p>
          <a:p>
            <a:pPr>
              <a:buFont typeface="LucidaGrande" panose="020B0600040502020204" pitchFamily="34" charset="0"/>
              <a:buChar char="▸"/>
            </a:pPr>
            <a:r>
              <a:rPr lang="en-US" b="1" dirty="0" err="1"/>
              <a:t>Macht</a:t>
            </a:r>
            <a:r>
              <a:rPr lang="en-US" b="1" dirty="0"/>
              <a:t> Sinn in </a:t>
            </a:r>
            <a:r>
              <a:rPr lang="en-US" b="1" dirty="0" err="1"/>
              <a:t>Regionen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wenig</a:t>
            </a:r>
            <a:r>
              <a:rPr lang="en-US" b="1" dirty="0"/>
              <a:t> Traffic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wenn</a:t>
            </a:r>
            <a:r>
              <a:rPr lang="en-US" b="1" dirty="0"/>
              <a:t> TS1 </a:t>
            </a:r>
            <a:r>
              <a:rPr lang="en-US" b="1" dirty="0" err="1"/>
              <a:t>besetzt</a:t>
            </a:r>
            <a:r>
              <a:rPr lang="en-US" b="1" dirty="0"/>
              <a:t> </a:t>
            </a:r>
            <a:r>
              <a:rPr lang="en-US" b="1" dirty="0" err="1"/>
              <a:t>ist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80CF-B5A3-1C47-B396-DEFE09D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3CF1-1250-104E-AF64-68E86527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 </a:t>
            </a:r>
            <a:r>
              <a:rPr lang="en-US" b="1" dirty="0" err="1"/>
              <a:t>Betriebstechnik</a:t>
            </a:r>
            <a:r>
              <a:rPr lang="en-US" b="1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7B8A-8792-2E49-A164-39A30105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Direktruf</a:t>
            </a:r>
            <a:r>
              <a:rPr lang="en-US" b="1" dirty="0"/>
              <a:t>/private Call </a:t>
            </a:r>
            <a:r>
              <a:rPr lang="en-US" dirty="0"/>
              <a:t>von OM/YL </a:t>
            </a:r>
            <a:r>
              <a:rPr lang="en-US" dirty="0" err="1"/>
              <a:t>zu</a:t>
            </a:r>
            <a:r>
              <a:rPr lang="en-US" dirty="0"/>
              <a:t> OM/YL (</a:t>
            </a:r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Hotspot)</a:t>
            </a:r>
          </a:p>
          <a:p>
            <a:endParaRPr lang="en-US" dirty="0"/>
          </a:p>
          <a:p>
            <a:pPr>
              <a:buFont typeface="LucidaGrande" panose="020B0600040502020204" pitchFamily="34" charset="0"/>
              <a:buChar char="▸"/>
            </a:pP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Belastung</a:t>
            </a:r>
            <a:r>
              <a:rPr lang="en-US" dirty="0"/>
              <a:t> von </a:t>
            </a:r>
            <a:r>
              <a:rPr lang="en-US" dirty="0" err="1"/>
              <a:t>Repeatern</a:t>
            </a:r>
            <a:r>
              <a:rPr lang="en-US" dirty="0"/>
              <a:t> (</a:t>
            </a:r>
            <a:r>
              <a:rPr lang="en-US" dirty="0" err="1"/>
              <a:t>bei</a:t>
            </a:r>
            <a:r>
              <a:rPr lang="en-US" dirty="0"/>
              <a:t> Hotspot-</a:t>
            </a:r>
            <a:r>
              <a:rPr lang="en-US" dirty="0" err="1"/>
              <a:t>Betrieb</a:t>
            </a:r>
            <a:r>
              <a:rPr lang="en-US" dirty="0"/>
              <a:t>)</a:t>
            </a:r>
          </a:p>
          <a:p>
            <a:pPr>
              <a:buFont typeface="LucidaGrande" panose="020B0600040502020204" pitchFamily="34" charset="0"/>
              <a:buChar char="▸"/>
            </a:pPr>
            <a:r>
              <a:rPr lang="en-US" dirty="0"/>
              <a:t>“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Hause</a:t>
            </a:r>
            <a:r>
              <a:rPr lang="en-US" dirty="0"/>
              <a:t> </a:t>
            </a:r>
            <a:r>
              <a:rPr lang="en-US" dirty="0" err="1"/>
              <a:t>Telefonieren</a:t>
            </a:r>
            <a:r>
              <a:rPr lang="en-US" dirty="0"/>
              <a:t>”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Ausland</a:t>
            </a:r>
            <a:r>
              <a:rPr lang="en-US" dirty="0"/>
              <a:t> </a:t>
            </a:r>
            <a:r>
              <a:rPr lang="en-US" dirty="0" err="1"/>
              <a:t>stört</a:t>
            </a:r>
            <a:r>
              <a:rPr lang="en-US" dirty="0"/>
              <a:t> auf </a:t>
            </a:r>
            <a:r>
              <a:rPr lang="en-US" dirty="0" err="1"/>
              <a:t>diese</a:t>
            </a:r>
            <a:r>
              <a:rPr lang="en-US" dirty="0"/>
              <a:t> Weise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Benutzer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Umständen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, </a:t>
            </a:r>
            <a:r>
              <a:rPr lang="en-US" dirty="0" err="1"/>
              <a:t>blockiert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Zeitschlitz</a:t>
            </a:r>
            <a:endParaRPr lang="en-US" dirty="0"/>
          </a:p>
          <a:p>
            <a:pPr>
              <a:buFont typeface="LucidaGrande" panose="020B0600040502020204" pitchFamily="34" charset="0"/>
              <a:buChar char="▸"/>
            </a:pP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Kontaktaufnahme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danach</a:t>
            </a:r>
            <a:r>
              <a:rPr lang="en-US" dirty="0"/>
              <a:t> </a:t>
            </a:r>
            <a:r>
              <a:rPr lang="en-US" dirty="0" err="1"/>
              <a:t>Wechsel</a:t>
            </a:r>
            <a:r>
              <a:rPr lang="en-US" dirty="0"/>
              <a:t> auf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öffentliche</a:t>
            </a:r>
            <a:r>
              <a:rPr lang="en-US" dirty="0"/>
              <a:t> </a:t>
            </a:r>
            <a:r>
              <a:rPr lang="en-US" dirty="0" err="1"/>
              <a:t>Talkgruppe</a:t>
            </a:r>
            <a:r>
              <a:rPr lang="en-US" dirty="0"/>
              <a:t> (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Repeaterbetrieb</a:t>
            </a:r>
            <a:r>
              <a:rPr lang="en-US" dirty="0"/>
              <a:t> die HAM-Spirit-</a:t>
            </a:r>
            <a:r>
              <a:rPr lang="en-US" dirty="0" err="1"/>
              <a:t>verträglichere</a:t>
            </a:r>
            <a:r>
              <a:rPr lang="en-US" dirty="0"/>
              <a:t> </a:t>
            </a:r>
            <a:r>
              <a:rPr lang="en-US" dirty="0" err="1"/>
              <a:t>Vorgehensweise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80CF-B5A3-1C47-B396-DEFE09D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6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7F0FD4-1F2D-CF4B-81FC-17AC84A62A52}"/>
              </a:ext>
            </a:extLst>
          </p:cNvPr>
          <p:cNvSpPr/>
          <p:nvPr/>
        </p:nvSpPr>
        <p:spPr>
          <a:xfrm>
            <a:off x="838200" y="1690688"/>
            <a:ext cx="10515600" cy="1243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93CF1-1250-104E-AF64-68E86527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Zusammenfassung</a:t>
            </a:r>
            <a:r>
              <a:rPr lang="en-US" b="1" dirty="0"/>
              <a:t> </a:t>
            </a:r>
            <a:r>
              <a:rPr lang="en-US" b="1" dirty="0" err="1"/>
              <a:t>Betriebstechnik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7B8A-8792-2E49-A164-39A30105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092"/>
            <a:ext cx="10752438" cy="486178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Aufruf</a:t>
            </a:r>
            <a:r>
              <a:rPr lang="en-US" dirty="0"/>
              <a:t> auf </a:t>
            </a:r>
            <a:r>
              <a:rPr lang="en-US" b="1" dirty="0"/>
              <a:t>TG 2280 </a:t>
            </a:r>
            <a:r>
              <a:rPr lang="en-US" dirty="0"/>
              <a:t>(</a:t>
            </a:r>
            <a:r>
              <a:rPr lang="en-US" dirty="0" err="1"/>
              <a:t>Schweiz</a:t>
            </a:r>
            <a:r>
              <a:rPr lang="en-US" dirty="0"/>
              <a:t>, </a:t>
            </a:r>
            <a:r>
              <a:rPr lang="en-US" dirty="0" err="1"/>
              <a:t>deutschsprachig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TS 2</a:t>
            </a:r>
            <a:r>
              <a:rPr lang="en-US" dirty="0"/>
              <a:t>) </a:t>
            </a:r>
          </a:p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Verbindungsaufnahme</a:t>
            </a:r>
            <a:r>
              <a:rPr lang="en-US" dirty="0"/>
              <a:t> </a:t>
            </a:r>
            <a:r>
              <a:rPr lang="en-US" dirty="0" err="1"/>
              <a:t>sofort</a:t>
            </a:r>
            <a:r>
              <a:rPr lang="en-US" dirty="0"/>
              <a:t> </a:t>
            </a:r>
            <a:r>
              <a:rPr lang="en-US" dirty="0" err="1"/>
              <a:t>Wechsel</a:t>
            </a:r>
            <a:r>
              <a:rPr lang="en-US" dirty="0"/>
              <a:t> auf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benutzeraktivierte</a:t>
            </a:r>
            <a:r>
              <a:rPr lang="en-US" dirty="0"/>
              <a:t> </a:t>
            </a:r>
            <a:r>
              <a:rPr lang="en-US" dirty="0" err="1"/>
              <a:t>Sprechgruppe</a:t>
            </a:r>
            <a:r>
              <a:rPr lang="en-US" dirty="0"/>
              <a:t> (</a:t>
            </a:r>
            <a:r>
              <a:rPr lang="en-US" b="1" dirty="0"/>
              <a:t>TG 22801-22804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TS 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Aufruf</a:t>
            </a:r>
            <a:r>
              <a:rPr lang="en-US" dirty="0"/>
              <a:t> auf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regionalen</a:t>
            </a:r>
            <a:r>
              <a:rPr lang="en-US" dirty="0"/>
              <a:t> </a:t>
            </a:r>
            <a:r>
              <a:rPr lang="en-US" dirty="0" err="1"/>
              <a:t>Sprechgruppe</a:t>
            </a:r>
            <a:r>
              <a:rPr lang="en-US" dirty="0"/>
              <a:t>, 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b="1" dirty="0"/>
              <a:t>TG 2283 </a:t>
            </a:r>
            <a:r>
              <a:rPr lang="en-US" dirty="0"/>
              <a:t>(Bern, </a:t>
            </a:r>
            <a:r>
              <a:rPr lang="en-US" b="1" dirty="0">
                <a:solidFill>
                  <a:srgbClr val="C00000"/>
                </a:solidFill>
              </a:rPr>
              <a:t>TS2</a:t>
            </a:r>
            <a:r>
              <a:rPr lang="en-US" dirty="0"/>
              <a:t>)</a:t>
            </a:r>
          </a:p>
          <a:p>
            <a:r>
              <a:rPr lang="en-US" dirty="0"/>
              <a:t>QSO auf der </a:t>
            </a:r>
            <a:r>
              <a:rPr lang="en-US" dirty="0" err="1"/>
              <a:t>regionalen</a:t>
            </a:r>
            <a:r>
              <a:rPr lang="en-US" dirty="0"/>
              <a:t> </a:t>
            </a:r>
            <a:r>
              <a:rPr lang="en-US" dirty="0" err="1"/>
              <a:t>Talkgruppe</a:t>
            </a:r>
            <a:r>
              <a:rPr lang="en-US" dirty="0"/>
              <a:t> </a:t>
            </a:r>
            <a:r>
              <a:rPr lang="en-US" dirty="0" err="1"/>
              <a:t>weiterführen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Wechsel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b="1" dirty="0"/>
              <a:t>TG 9</a:t>
            </a:r>
          </a:p>
          <a:p>
            <a:endParaRPr lang="en-US" b="1" dirty="0"/>
          </a:p>
          <a:p>
            <a:r>
              <a:rPr lang="en-US" b="1" dirty="0" err="1"/>
              <a:t>Direktruf</a:t>
            </a:r>
            <a:r>
              <a:rPr lang="en-US" b="1" dirty="0"/>
              <a:t>/private Call </a:t>
            </a:r>
            <a:r>
              <a:rPr lang="en-US" dirty="0"/>
              <a:t>von OM/YL </a:t>
            </a:r>
            <a:r>
              <a:rPr lang="en-US" dirty="0" err="1"/>
              <a:t>zu</a:t>
            </a:r>
            <a:r>
              <a:rPr lang="en-US" dirty="0"/>
              <a:t> OM/YL (</a:t>
            </a:r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Hotspot)</a:t>
            </a:r>
          </a:p>
          <a:p>
            <a:endParaRPr lang="en-US" dirty="0"/>
          </a:p>
          <a:p>
            <a:r>
              <a:rPr lang="en-US" b="1" dirty="0" err="1"/>
              <a:t>Keine</a:t>
            </a:r>
            <a:r>
              <a:rPr lang="en-US" b="1" dirty="0"/>
              <a:t> QSOs auf TG 228 </a:t>
            </a:r>
            <a:r>
              <a:rPr lang="en-US" dirty="0"/>
              <a:t>(</a:t>
            </a:r>
            <a:r>
              <a:rPr lang="en-US" b="1" dirty="0">
                <a:solidFill>
                  <a:srgbClr val="C00000"/>
                </a:solidFill>
              </a:rPr>
              <a:t>TS1</a:t>
            </a:r>
            <a:r>
              <a:rPr lang="en-US" dirty="0"/>
              <a:t>). TG 228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praktisch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von </a:t>
            </a:r>
            <a:r>
              <a:rPr lang="en-US" dirty="0" err="1"/>
              <a:t>ausländischen</a:t>
            </a:r>
            <a:r>
              <a:rPr lang="en-US" dirty="0"/>
              <a:t> </a:t>
            </a:r>
            <a:r>
              <a:rPr lang="en-US" dirty="0" err="1"/>
              <a:t>Stationen</a:t>
            </a:r>
            <a:r>
              <a:rPr lang="en-US" dirty="0"/>
              <a:t> </a:t>
            </a:r>
            <a:r>
              <a:rPr lang="en-US" dirty="0" err="1"/>
              <a:t>benützt</a:t>
            </a:r>
            <a:r>
              <a:rPr lang="en-US" dirty="0"/>
              <a:t>, die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Verbindung</a:t>
            </a:r>
            <a:r>
              <a:rPr lang="en-US" dirty="0"/>
              <a:t> in die </a:t>
            </a:r>
            <a:r>
              <a:rPr lang="en-US" dirty="0" err="1"/>
              <a:t>Schweiz</a:t>
            </a:r>
            <a:r>
              <a:rPr lang="en-US" dirty="0"/>
              <a:t> </a:t>
            </a:r>
            <a:r>
              <a:rPr lang="en-US" dirty="0" err="1"/>
              <a:t>suchen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80CF-B5A3-1C47-B396-DEFE09D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3CF1-1250-104E-AF64-68E86527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Tipps zur erfolgreichen Benützung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7B8A-8792-2E49-A164-39A30105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PTT Taste </a:t>
            </a:r>
            <a:r>
              <a:rPr lang="en-US" dirty="0" err="1"/>
              <a:t>Drücken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Schlucken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Sprechen</a:t>
            </a:r>
            <a:endParaRPr lang="en-US" dirty="0"/>
          </a:p>
          <a:p>
            <a:r>
              <a:rPr lang="en-US" dirty="0"/>
              <a:t>Bei </a:t>
            </a:r>
            <a:r>
              <a:rPr lang="en-US" dirty="0" err="1"/>
              <a:t>Mikrofonübergabe</a:t>
            </a:r>
            <a:r>
              <a:rPr lang="en-US" dirty="0"/>
              <a:t> </a:t>
            </a:r>
            <a:r>
              <a:rPr lang="en-US" dirty="0" err="1"/>
              <a:t>Sprechpause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; Break-In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OM</a:t>
            </a:r>
          </a:p>
          <a:p>
            <a:r>
              <a:rPr lang="en-US" dirty="0"/>
              <a:t>Bei </a:t>
            </a:r>
            <a:r>
              <a:rPr lang="en-US" dirty="0" err="1"/>
              <a:t>Aufruf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mitteilen</a:t>
            </a:r>
            <a:r>
              <a:rPr lang="en-US" dirty="0"/>
              <a:t>, auf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/>
              <a:t>Sprechgruppe</a:t>
            </a:r>
            <a:r>
              <a:rPr lang="en-US" dirty="0"/>
              <a:t> </a:t>
            </a:r>
            <a:r>
              <a:rPr lang="en-US" dirty="0" err="1"/>
              <a:t>gerufen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</a:t>
            </a:r>
            <a:r>
              <a:rPr lang="en-US" dirty="0" err="1"/>
              <a:t>damit</a:t>
            </a:r>
            <a:r>
              <a:rPr lang="en-US" dirty="0"/>
              <a:t> die </a:t>
            </a:r>
            <a:r>
              <a:rPr lang="en-US" dirty="0" err="1"/>
              <a:t>Gegenstation</a:t>
            </a:r>
            <a:r>
              <a:rPr lang="en-US" dirty="0"/>
              <a:t> auf der </a:t>
            </a:r>
            <a:r>
              <a:rPr lang="en-US" dirty="0" err="1"/>
              <a:t>selben</a:t>
            </a:r>
            <a:r>
              <a:rPr lang="en-US" dirty="0"/>
              <a:t> TG </a:t>
            </a:r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kann</a:t>
            </a:r>
            <a:endParaRPr lang="en-US" dirty="0"/>
          </a:p>
          <a:p>
            <a:r>
              <a:rPr lang="en-US" dirty="0" err="1"/>
              <a:t>Aufpassen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Scan </a:t>
            </a:r>
            <a:r>
              <a:rPr lang="en-US" dirty="0" err="1"/>
              <a:t>Betrieb</a:t>
            </a:r>
            <a:r>
              <a:rPr lang="en-US" dirty="0"/>
              <a:t> -&gt; der Scanner </a:t>
            </a:r>
            <a:r>
              <a:rPr lang="en-US" dirty="0" err="1"/>
              <a:t>bleibt</a:t>
            </a:r>
            <a:r>
              <a:rPr lang="en-US" dirty="0"/>
              <a:t> oft </a:t>
            </a:r>
            <a:r>
              <a:rPr lang="en-US" dirty="0" err="1"/>
              <a:t>nicht</a:t>
            </a:r>
            <a:r>
              <a:rPr lang="en-US" dirty="0"/>
              <a:t> auf der TG </a:t>
            </a:r>
            <a:r>
              <a:rPr lang="en-US" dirty="0" err="1"/>
              <a:t>stehen</a:t>
            </a:r>
            <a:r>
              <a:rPr lang="en-US" dirty="0"/>
              <a:t>, auf </a:t>
            </a:r>
            <a:r>
              <a:rPr lang="en-US" dirty="0" err="1"/>
              <a:t>welcher</a:t>
            </a:r>
            <a:r>
              <a:rPr lang="en-US" dirty="0"/>
              <a:t> man </a:t>
            </a:r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möchte</a:t>
            </a:r>
            <a:endParaRPr lang="en-US" dirty="0"/>
          </a:p>
          <a:p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versuchen</a:t>
            </a:r>
            <a:r>
              <a:rPr lang="en-US" dirty="0"/>
              <a:t>, die </a:t>
            </a:r>
            <a:r>
              <a:rPr lang="en-US" dirty="0" err="1"/>
              <a:t>kleinstmögliche</a:t>
            </a:r>
            <a:r>
              <a:rPr lang="en-US" dirty="0"/>
              <a:t> Region </a:t>
            </a:r>
            <a:r>
              <a:rPr lang="en-US" dirty="0" err="1"/>
              <a:t>anzuwählen</a:t>
            </a:r>
            <a:endParaRPr lang="en-US" dirty="0"/>
          </a:p>
          <a:p>
            <a:r>
              <a:rPr lang="en-US" dirty="0"/>
              <a:t>TG9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normaler</a:t>
            </a:r>
            <a:r>
              <a:rPr lang="en-US" dirty="0"/>
              <a:t> Repeater </a:t>
            </a:r>
            <a:r>
              <a:rPr lang="en-US" dirty="0" err="1"/>
              <a:t>Betrieb</a:t>
            </a:r>
            <a:r>
              <a:rPr lang="en-US" dirty="0"/>
              <a:t> (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Vernetzung</a:t>
            </a:r>
            <a:r>
              <a:rPr lang="en-US" dirty="0"/>
              <a:t>,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Weiter-leitung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80CF-B5A3-1C47-B396-DEFE09D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F5711-A7D0-4FF3-9CCA-88D9A3EEF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9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94115" cy="4351338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b="1" dirty="0" err="1"/>
              <a:t>swissdmr.ch</a:t>
            </a:r>
            <a:endParaRPr lang="en-US" b="1" dirty="0"/>
          </a:p>
          <a:p>
            <a:r>
              <a:rPr lang="en-US" b="1" dirty="0"/>
              <a:t>   </a:t>
            </a:r>
            <a:r>
              <a:rPr lang="en-US" b="1" dirty="0" err="1"/>
              <a:t>swissdmr.network</a:t>
            </a:r>
            <a:endParaRPr lang="en-US" b="1" dirty="0"/>
          </a:p>
          <a:p>
            <a:r>
              <a:rPr lang="en-US" dirty="0"/>
              <a:t>   </a:t>
            </a:r>
            <a:r>
              <a:rPr lang="en-US" b="1" dirty="0" err="1"/>
              <a:t>brandmeister.network</a:t>
            </a:r>
            <a:endParaRPr lang="en-US" b="1" dirty="0"/>
          </a:p>
          <a:p>
            <a:r>
              <a:rPr lang="en-US" b="1" dirty="0"/>
              <a:t>   </a:t>
            </a:r>
            <a:r>
              <a:rPr lang="en-US" b="1" dirty="0" err="1"/>
              <a:t>hose.brandmeister.network</a:t>
            </a:r>
            <a:endParaRPr lang="en-US" b="1" dirty="0"/>
          </a:p>
          <a:p>
            <a:r>
              <a:rPr lang="en-US" b="1" dirty="0"/>
              <a:t>   </a:t>
            </a:r>
            <a:r>
              <a:rPr lang="en-US" b="1" dirty="0" err="1"/>
              <a:t>wiki.brandmeister.network</a:t>
            </a:r>
            <a:endParaRPr lang="en-US" dirty="0"/>
          </a:p>
          <a:p>
            <a:r>
              <a:rPr lang="en-US" dirty="0"/>
              <a:t>   </a:t>
            </a:r>
            <a:r>
              <a:rPr lang="en-US" b="1" dirty="0" err="1"/>
              <a:t>dmr.zone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2315" y="1825625"/>
            <a:ext cx="5947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SwissDMR</a:t>
            </a:r>
            <a:r>
              <a:rPr lang="en-US" dirty="0"/>
              <a:t> </a:t>
            </a:r>
            <a:r>
              <a:rPr lang="en-US" dirty="0" err="1"/>
              <a:t>Webseite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Infos</a:t>
            </a:r>
            <a:r>
              <a:rPr lang="en-US" dirty="0"/>
              <a:t> und Links</a:t>
            </a:r>
          </a:p>
          <a:p>
            <a:pPr marL="0" indent="0">
              <a:buNone/>
            </a:pPr>
            <a:r>
              <a:rPr lang="en-US" dirty="0"/>
              <a:t>Dashboard/</a:t>
            </a:r>
            <a:r>
              <a:rPr lang="en-US" dirty="0" err="1"/>
              <a:t>Netwatch</a:t>
            </a:r>
            <a:r>
              <a:rPr lang="en-US" dirty="0"/>
              <a:t> </a:t>
            </a:r>
            <a:r>
              <a:rPr lang="en-US" dirty="0" err="1"/>
              <a:t>Schweiz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Brandmeister</a:t>
            </a:r>
            <a:r>
              <a:rPr lang="en-US" dirty="0"/>
              <a:t> Dashboard/Control Panel</a:t>
            </a:r>
          </a:p>
          <a:p>
            <a:pPr marL="0" indent="0">
              <a:buNone/>
            </a:pPr>
            <a:r>
              <a:rPr lang="en-US" dirty="0" err="1"/>
              <a:t>Brandmeister</a:t>
            </a:r>
            <a:r>
              <a:rPr lang="en-US" dirty="0"/>
              <a:t> Streaming</a:t>
            </a:r>
          </a:p>
          <a:p>
            <a:pPr marL="0" indent="0">
              <a:buNone/>
            </a:pPr>
            <a:r>
              <a:rPr lang="en-US" dirty="0" err="1"/>
              <a:t>Brandmeister</a:t>
            </a:r>
            <a:r>
              <a:rPr lang="en-US" dirty="0"/>
              <a:t> Wiki</a:t>
            </a:r>
          </a:p>
          <a:p>
            <a:pPr marL="0" indent="0">
              <a:buNone/>
            </a:pPr>
            <a:r>
              <a:rPr lang="en-US" dirty="0" err="1"/>
              <a:t>Codeplugs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SwissDMR-Netzwerk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Brandmeister</a:t>
            </a:r>
            <a:r>
              <a:rPr lang="en-US" b="1" dirty="0"/>
              <a:t> 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71055-AA47-8F48-AA2C-8C87665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3" y="1421137"/>
            <a:ext cx="11044884" cy="53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Brandmeister</a:t>
            </a:r>
            <a:r>
              <a:rPr lang="en-US" b="1" dirty="0"/>
              <a:t> </a:t>
            </a:r>
            <a:r>
              <a:rPr lang="en-US" b="1" dirty="0" err="1"/>
              <a:t>Netwatch</a:t>
            </a:r>
            <a:r>
              <a:rPr lang="en-US" b="1" dirty="0"/>
              <a:t> (Last Heard </a:t>
            </a:r>
            <a:r>
              <a:rPr lang="en-US" b="1" dirty="0" err="1"/>
              <a:t>Liste</a:t>
            </a:r>
            <a:r>
              <a:rPr lang="en-US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9D6B1-1B5B-E04D-971C-A1958C83E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0" y="1425202"/>
            <a:ext cx="11031040" cy="53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0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Brandmeister</a:t>
            </a:r>
            <a:r>
              <a:rPr lang="en-US" b="1" dirty="0"/>
              <a:t> </a:t>
            </a:r>
            <a:r>
              <a:rPr lang="en-US" b="1" dirty="0" err="1"/>
              <a:t>Hoseline</a:t>
            </a:r>
            <a:r>
              <a:rPr lang="en-US" b="1" dirty="0"/>
              <a:t>-Streaming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122304" cy="4351338"/>
          </a:xfrm>
        </p:spPr>
      </p:pic>
      <p:sp>
        <p:nvSpPr>
          <p:cNvPr id="5" name="TextBox 4"/>
          <p:cNvSpPr txBox="1"/>
          <p:nvPr/>
        </p:nvSpPr>
        <p:spPr>
          <a:xfrm>
            <a:off x="8159674" y="2762828"/>
            <a:ext cx="3364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QSOs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Webseite</a:t>
            </a:r>
            <a:r>
              <a:rPr lang="en-US" dirty="0"/>
              <a:t> </a:t>
            </a:r>
            <a:r>
              <a:rPr lang="en-US" dirty="0" err="1"/>
              <a:t>mitgehört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ausgenommen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Gespräche</a:t>
            </a:r>
            <a:r>
              <a:rPr lang="en-US" dirty="0"/>
              <a:t> auf TG9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Direktrufe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virtuelle</a:t>
            </a:r>
            <a:r>
              <a:rPr lang="en-US" dirty="0"/>
              <a:t> Scan-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mehrere</a:t>
            </a:r>
            <a:r>
              <a:rPr lang="en-US" dirty="0"/>
              <a:t> </a:t>
            </a:r>
            <a:r>
              <a:rPr lang="en-US" dirty="0" err="1"/>
              <a:t>Sprechgruppen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Scanner </a:t>
            </a:r>
            <a:r>
              <a:rPr lang="en-US" dirty="0" err="1"/>
              <a:t>gleichzeitig</a:t>
            </a:r>
            <a:r>
              <a:rPr lang="en-US" dirty="0"/>
              <a:t> </a:t>
            </a:r>
            <a:r>
              <a:rPr lang="en-US" dirty="0" err="1"/>
              <a:t>überwacht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64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Brandmeister</a:t>
            </a:r>
            <a:r>
              <a:rPr lang="en-US" b="1" dirty="0"/>
              <a:t> Sysop 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BFDC76-BECE-A842-9F21-9B6AE1C89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6" y="1350136"/>
            <a:ext cx="10687398" cy="5123815"/>
          </a:xfrm>
        </p:spPr>
      </p:pic>
    </p:spTree>
    <p:extLst>
      <p:ext uri="{BB962C8B-B14F-4D97-AF65-F5344CB8AC3E}">
        <p14:creationId xmlns:p14="http://schemas.microsoft.com/office/powerpoint/2010/main" val="75849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Panel </a:t>
            </a:r>
            <a:r>
              <a:rPr lang="en-US" b="1" dirty="0" err="1"/>
              <a:t>für</a:t>
            </a:r>
            <a:r>
              <a:rPr lang="en-US" b="1" dirty="0"/>
              <a:t> Hotspots und Repeater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6556" y="1521673"/>
            <a:ext cx="4251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Hotspot </a:t>
            </a:r>
          </a:p>
          <a:p>
            <a:endParaRPr lang="en-US" dirty="0"/>
          </a:p>
          <a:p>
            <a:r>
              <a:rPr lang="en-US" dirty="0" err="1"/>
              <a:t>Hinzufügen</a:t>
            </a:r>
            <a:r>
              <a:rPr lang="en-US" dirty="0"/>
              <a:t>/</a:t>
            </a:r>
            <a:r>
              <a:rPr lang="en-US" dirty="0" err="1"/>
              <a:t>Entfernen</a:t>
            </a:r>
            <a:r>
              <a:rPr lang="en-US" dirty="0"/>
              <a:t> von permanent </a:t>
            </a:r>
            <a:r>
              <a:rPr lang="en-US" dirty="0" err="1"/>
              <a:t>geschalteten</a:t>
            </a:r>
            <a:r>
              <a:rPr lang="en-US" dirty="0"/>
              <a:t> </a:t>
            </a:r>
            <a:r>
              <a:rPr lang="en-US" dirty="0" err="1"/>
              <a:t>Talkgroups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privaten</a:t>
            </a:r>
            <a:r>
              <a:rPr lang="en-US" dirty="0"/>
              <a:t> Hotspot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jederzeit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sofortiger</a:t>
            </a:r>
            <a:r>
              <a:rPr lang="en-US" dirty="0"/>
              <a:t> </a:t>
            </a:r>
            <a:r>
              <a:rPr lang="en-US" dirty="0" err="1"/>
              <a:t>Wirkung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das Web-Interface </a:t>
            </a:r>
            <a:r>
              <a:rPr lang="en-US" dirty="0" err="1"/>
              <a:t>möglich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227DD4-239D-6844-89E7-E5850125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98513"/>
            <a:ext cx="6730313" cy="2525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65DC41-8577-A941-9AA2-3D31859A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89" y="1521673"/>
            <a:ext cx="3266324" cy="21467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5F3FFB-40FD-0046-813E-BF2C5FF6D841}"/>
              </a:ext>
            </a:extLst>
          </p:cNvPr>
          <p:cNvSpPr txBox="1"/>
          <p:nvPr/>
        </p:nvSpPr>
        <p:spPr>
          <a:xfrm>
            <a:off x="7856556" y="3898513"/>
            <a:ext cx="4251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Repeater</a:t>
            </a:r>
          </a:p>
          <a:p>
            <a:endParaRPr lang="en-US" dirty="0"/>
          </a:p>
          <a:p>
            <a:r>
              <a:rPr lang="en-US" dirty="0" err="1"/>
              <a:t>Hinzufügen</a:t>
            </a:r>
            <a:r>
              <a:rPr lang="en-US" dirty="0"/>
              <a:t>/</a:t>
            </a:r>
            <a:r>
              <a:rPr lang="en-US" dirty="0" err="1"/>
              <a:t>Entfernen</a:t>
            </a:r>
            <a:r>
              <a:rPr lang="en-US" dirty="0"/>
              <a:t> von permanent </a:t>
            </a:r>
            <a:r>
              <a:rPr lang="en-US" dirty="0" err="1"/>
              <a:t>geschalteten</a:t>
            </a:r>
            <a:r>
              <a:rPr lang="en-US" dirty="0"/>
              <a:t> </a:t>
            </a:r>
            <a:r>
              <a:rPr lang="en-US" dirty="0" err="1"/>
              <a:t>Talkgroups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</a:t>
            </a:r>
            <a:r>
              <a:rPr lang="en-US" dirty="0" err="1"/>
              <a:t>Relais</a:t>
            </a:r>
            <a:r>
              <a:rPr lang="en-US" dirty="0"/>
              <a:t>- </a:t>
            </a:r>
            <a:r>
              <a:rPr lang="en-US" dirty="0" err="1"/>
              <a:t>betreiber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jederzeit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sofortiger</a:t>
            </a:r>
            <a:r>
              <a:rPr lang="en-US" dirty="0"/>
              <a:t> </a:t>
            </a:r>
            <a:r>
              <a:rPr lang="en-US" dirty="0" err="1"/>
              <a:t>Wirkung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das Web-Interface </a:t>
            </a:r>
            <a:r>
              <a:rPr lang="en-US" dirty="0" err="1"/>
              <a:t>möglich</a:t>
            </a:r>
            <a:endParaRPr lang="en-US" dirty="0"/>
          </a:p>
          <a:p>
            <a:endParaRPr lang="de-CH" dirty="0"/>
          </a:p>
          <a:p>
            <a:r>
              <a:rPr lang="en-US" dirty="0"/>
              <a:t>Das </a:t>
            </a:r>
            <a:r>
              <a:rPr lang="en-US" dirty="0" err="1"/>
              <a:t>Rellais</a:t>
            </a:r>
            <a:r>
              <a:rPr lang="en-US" dirty="0"/>
              <a:t> hat 2 </a:t>
            </a:r>
            <a:r>
              <a:rPr lang="en-US" dirty="0" err="1"/>
              <a:t>Zeitschlitze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Verfügung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6DC85-43F8-0B4D-8921-B88877A85016}"/>
              </a:ext>
            </a:extLst>
          </p:cNvPr>
          <p:cNvSpPr txBox="1"/>
          <p:nvPr/>
        </p:nvSpPr>
        <p:spPr>
          <a:xfrm>
            <a:off x="1038342" y="1521673"/>
            <a:ext cx="3063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r>
              <a:rPr lang="de-CH" dirty="0"/>
              <a:t>R</a:t>
            </a:r>
            <a:r>
              <a:rPr lang="en-US" dirty="0" err="1"/>
              <a:t>elais</a:t>
            </a:r>
            <a:r>
              <a:rPr lang="en-US" dirty="0"/>
              <a:t>-Sysops und OMs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privaten</a:t>
            </a:r>
            <a:r>
              <a:rPr lang="en-US" dirty="0"/>
              <a:t> Hotspots </a:t>
            </a:r>
            <a:r>
              <a:rPr lang="en-US" dirty="0" err="1"/>
              <a:t>benützen</a:t>
            </a:r>
            <a:endParaRPr lang="en-US" dirty="0"/>
          </a:p>
          <a:p>
            <a:r>
              <a:rPr lang="de-CH" dirty="0"/>
              <a:t>d</a:t>
            </a:r>
            <a:r>
              <a:rPr lang="en-US" dirty="0" err="1"/>
              <a:t>asselbe</a:t>
            </a:r>
            <a:r>
              <a:rPr lang="en-US" dirty="0"/>
              <a:t> Web-Interface. </a:t>
            </a:r>
            <a:r>
              <a:rPr lang="en-US" dirty="0" err="1"/>
              <a:t>Einziger</a:t>
            </a:r>
            <a:r>
              <a:rPr lang="en-US" dirty="0"/>
              <a:t> </a:t>
            </a:r>
            <a:r>
              <a:rPr lang="en-US" dirty="0" err="1"/>
              <a:t>Unterschied</a:t>
            </a:r>
            <a:r>
              <a:rPr lang="en-US" dirty="0"/>
              <a:t>: das </a:t>
            </a:r>
            <a:r>
              <a:rPr lang="en-US" dirty="0" err="1"/>
              <a:t>Relais</a:t>
            </a:r>
            <a:r>
              <a:rPr lang="en-US" dirty="0"/>
              <a:t> hat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Zeitschlitze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Konfigurieren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DMR (Digital Mobile Radio)?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+</a:t>
            </a:r>
            <a:r>
              <a:rPr lang="en-US" dirty="0"/>
              <a:t>   </a:t>
            </a:r>
            <a:r>
              <a:rPr lang="en-US" dirty="0" err="1"/>
              <a:t>Weltweiter</a:t>
            </a:r>
            <a:r>
              <a:rPr lang="en-US" dirty="0"/>
              <a:t> Standard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+</a:t>
            </a:r>
            <a:r>
              <a:rPr lang="en-US" dirty="0"/>
              <a:t>   &gt;20 </a:t>
            </a:r>
            <a:r>
              <a:rPr lang="en-US" dirty="0" err="1"/>
              <a:t>Hersteller</a:t>
            </a:r>
            <a:r>
              <a:rPr lang="en-US" dirty="0"/>
              <a:t> von </a:t>
            </a:r>
            <a:r>
              <a:rPr lang="en-US" dirty="0" err="1"/>
              <a:t>Endgeräten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+</a:t>
            </a:r>
            <a:r>
              <a:rPr lang="en-US" dirty="0"/>
              <a:t>  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Sprachqualität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+</a:t>
            </a:r>
            <a:r>
              <a:rPr lang="en-US" dirty="0"/>
              <a:t>  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Akku-Laufzeit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+</a:t>
            </a:r>
            <a:r>
              <a:rPr lang="en-US" dirty="0"/>
              <a:t>   </a:t>
            </a:r>
            <a:r>
              <a:rPr lang="en-US" dirty="0" err="1"/>
              <a:t>Optimierte</a:t>
            </a:r>
            <a:r>
              <a:rPr lang="en-US" dirty="0"/>
              <a:t> </a:t>
            </a:r>
            <a:r>
              <a:rPr lang="en-US" dirty="0" err="1"/>
              <a:t>Nutzung</a:t>
            </a:r>
            <a:r>
              <a:rPr lang="en-US" dirty="0"/>
              <a:t> der </a:t>
            </a:r>
            <a:r>
              <a:rPr lang="en-US" dirty="0" err="1"/>
              <a:t>Bandbreite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-</a:t>
            </a:r>
            <a:r>
              <a:rPr lang="en-US" dirty="0"/>
              <a:t>    Da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Profibereich</a:t>
            </a:r>
            <a:r>
              <a:rPr lang="en-US" dirty="0"/>
              <a:t> </a:t>
            </a:r>
            <a:r>
              <a:rPr lang="en-US" dirty="0" err="1"/>
              <a:t>genutzt</a:t>
            </a:r>
            <a:r>
              <a:rPr lang="en-US" dirty="0"/>
              <a:t>,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kommerziell</a:t>
            </a:r>
            <a:r>
              <a:rPr lang="en-US" dirty="0"/>
              <a:t> </a:t>
            </a:r>
            <a:r>
              <a:rPr lang="en-US" dirty="0" err="1"/>
              <a:t>verfügbaren</a:t>
            </a:r>
            <a:r>
              <a:rPr lang="en-US" dirty="0"/>
              <a:t> </a:t>
            </a:r>
            <a:r>
              <a:rPr lang="en-US" dirty="0" err="1"/>
              <a:t>Geräte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primär</a:t>
            </a:r>
            <a:r>
              <a:rPr lang="en-US" dirty="0"/>
              <a:t> auf </a:t>
            </a:r>
            <a:r>
              <a:rPr lang="en-US" dirty="0" err="1"/>
              <a:t>Bedürfnisse</a:t>
            </a:r>
            <a:r>
              <a:rPr lang="en-US" dirty="0"/>
              <a:t> des </a:t>
            </a:r>
            <a:r>
              <a:rPr lang="en-US" dirty="0" err="1"/>
              <a:t>Amaterfunks</a:t>
            </a:r>
            <a:r>
              <a:rPr lang="en-US" dirty="0"/>
              <a:t> </a:t>
            </a:r>
            <a:r>
              <a:rPr lang="en-US" dirty="0" err="1"/>
              <a:t>ausgelegt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TDMA-Verfahren bei DMR</a:t>
            </a:r>
            <a:br>
              <a:rPr lang="de-CH" b="1" dirty="0"/>
            </a:br>
            <a:r>
              <a:rPr lang="de-CH" sz="2800" b="1" dirty="0"/>
              <a:t>(vereinfachte Darstellung)</a:t>
            </a:r>
            <a:endParaRPr lang="en-US" sz="28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4" name="TextBox 3"/>
          <p:cNvSpPr txBox="1"/>
          <p:nvPr/>
        </p:nvSpPr>
        <p:spPr>
          <a:xfrm>
            <a:off x="8961615" y="6125518"/>
            <a:ext cx="1117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dirty="0"/>
              <a:t>Quelle: mogul.co.nz</a:t>
            </a:r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78" y="930125"/>
            <a:ext cx="6848844" cy="59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b="1" dirty="0"/>
              <a:t>Zeitschlitze (time </a:t>
            </a:r>
            <a:r>
              <a:rPr lang="de-CH" b="1" dirty="0" err="1"/>
              <a:t>slots</a:t>
            </a:r>
            <a:r>
              <a:rPr lang="de-CH" b="1" dirty="0"/>
              <a:t>)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1991544" y="3645024"/>
            <a:ext cx="8200537" cy="24482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11624" y="3819188"/>
            <a:ext cx="1358280" cy="1419203"/>
            <a:chOff x="251520" y="3429000"/>
            <a:chExt cx="1358280" cy="1419203"/>
          </a:xfrm>
        </p:grpSpPr>
        <p:pic>
          <p:nvPicPr>
            <p:cNvPr id="7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29000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3935" y="4140317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2"/>
                  </a:solidFill>
                </a:rPr>
                <a:t>A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82616" y="4129666"/>
            <a:ext cx="1358280" cy="1425870"/>
            <a:chOff x="251520" y="3429000"/>
            <a:chExt cx="1358280" cy="1425870"/>
          </a:xfrm>
        </p:grpSpPr>
        <p:pic>
          <p:nvPicPr>
            <p:cNvPr id="10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29000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3935" y="4146984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4"/>
                  </a:solidFill>
                </a:rPr>
                <a:t>B</a:t>
              </a:r>
              <a:endParaRPr lang="en-US" sz="40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62089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66145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3109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20240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12024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07968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20136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99856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03912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5800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91744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28248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32304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24192" y="1628800"/>
            <a:ext cx="432048" cy="158417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36360" y="1628800"/>
            <a:ext cx="432048" cy="158417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53970" y="1645296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0194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2147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3792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86418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8306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0016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5680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Timeslot</a:t>
            </a:r>
            <a:r>
              <a:rPr lang="de-CH" sz="2400" b="1" dirty="0">
                <a:solidFill>
                  <a:schemeClr val="bg1"/>
                </a:solidFill>
              </a:rPr>
              <a:t>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6203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52184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8026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82362" y="1647737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2094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49914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9736" y="1628800"/>
            <a:ext cx="553998" cy="14212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Timeslot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462811" y="4149080"/>
            <a:ext cx="1358280" cy="1425870"/>
            <a:chOff x="251520" y="3429000"/>
            <a:chExt cx="1358280" cy="1425870"/>
          </a:xfrm>
        </p:grpSpPr>
        <p:pic>
          <p:nvPicPr>
            <p:cNvPr id="43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29000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63935" y="4146984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2"/>
                  </a:solidFill>
                </a:rPr>
                <a:t>C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44852" y="3812521"/>
            <a:ext cx="1358280" cy="1425870"/>
            <a:chOff x="251520" y="3429000"/>
            <a:chExt cx="1358280" cy="1425870"/>
          </a:xfrm>
        </p:grpSpPr>
        <p:pic>
          <p:nvPicPr>
            <p:cNvPr id="46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29000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63935" y="4146984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4"/>
                  </a:solidFill>
                </a:rPr>
                <a:t>D</a:t>
              </a:r>
              <a:endParaRPr lang="en-US" sz="40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48" name="Picture 5" descr="C:\Users\gelzebe1\Desktop\bw-radio-tow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39" y="3568592"/>
            <a:ext cx="2081133" cy="20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/>
          <p:cNvCxnSpPr/>
          <p:nvPr/>
        </p:nvCxnSpPr>
        <p:spPr>
          <a:xfrm>
            <a:off x="2506633" y="3068960"/>
            <a:ext cx="521985" cy="95821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05399" y="3093456"/>
            <a:ext cx="300654" cy="119964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991250" y="3050023"/>
            <a:ext cx="502373" cy="124307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49914" y="5299960"/>
            <a:ext cx="274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2 Kanäle</a:t>
            </a:r>
          </a:p>
          <a:p>
            <a:r>
              <a:rPr lang="de-CH" b="1" dirty="0"/>
              <a:t>12.5 kHz Kanal Bandbreite</a:t>
            </a:r>
            <a:endParaRPr lang="en-US" b="1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320136" y="3050023"/>
            <a:ext cx="1224137" cy="107964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215680" y="3054457"/>
            <a:ext cx="288032" cy="97272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42190" y="3066519"/>
            <a:ext cx="615077" cy="96065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07968" y="3050023"/>
            <a:ext cx="202734" cy="9771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00791" y="3083310"/>
            <a:ext cx="489552" cy="124866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96735" y="3068960"/>
            <a:ext cx="132983" cy="126301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471829" y="3904768"/>
            <a:ext cx="1358280" cy="1425870"/>
            <a:chOff x="251520" y="3429000"/>
            <a:chExt cx="1358280" cy="1425870"/>
          </a:xfrm>
        </p:grpSpPr>
        <p:pic>
          <p:nvPicPr>
            <p:cNvPr id="62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29000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563935" y="4146984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4"/>
                  </a:solidFill>
                </a:rPr>
                <a:t>E</a:t>
              </a:r>
              <a:endParaRPr lang="en-US" sz="4000" b="1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H="1">
            <a:off x="4963497" y="3142023"/>
            <a:ext cx="64930" cy="94375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5711-A7D0-4FF3-9CCA-88D9A3EEF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Zeitschlitzverfahren über Repeater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6" name="Picture 2" descr="C:\Users\gelzebe1\Desktop\walkie-talkie-256-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023" y="414536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75820" y="2974866"/>
            <a:ext cx="3240360" cy="2236023"/>
          </a:xfrm>
          <a:prstGeom prst="rect">
            <a:avLst/>
          </a:prstGeom>
          <a:solidFill>
            <a:schemeClr val="bg1">
              <a:lumMod val="65000"/>
            </a:schemeClr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68928" y="4190489"/>
            <a:ext cx="5563376" cy="0"/>
          </a:xfrm>
          <a:prstGeom prst="line">
            <a:avLst/>
          </a:prstGeom>
          <a:ln w="317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575720" y="4190141"/>
            <a:ext cx="5544616" cy="0"/>
          </a:xfrm>
          <a:prstGeom prst="line">
            <a:avLst/>
          </a:prstGeom>
          <a:ln w="3175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11690" y="2546592"/>
            <a:ext cx="1048006" cy="1546284"/>
          </a:xfrm>
          <a:prstGeom prst="line">
            <a:avLst/>
          </a:prstGeom>
          <a:ln w="3175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903554" y="2402577"/>
            <a:ext cx="720080" cy="1512169"/>
          </a:xfrm>
          <a:prstGeom prst="line">
            <a:avLst/>
          </a:prstGeom>
          <a:ln w="3175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9489332" y="1616585"/>
            <a:ext cx="1358280" cy="1425870"/>
            <a:chOff x="3910161" y="3681796"/>
            <a:chExt cx="1358280" cy="1425870"/>
          </a:xfrm>
        </p:grpSpPr>
        <p:pic>
          <p:nvPicPr>
            <p:cNvPr id="11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161" y="3681796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222576" y="4399780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2"/>
                  </a:solidFill>
                </a:rPr>
                <a:t>C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46595" y="1623253"/>
            <a:ext cx="1358280" cy="1419203"/>
            <a:chOff x="1209690" y="3715591"/>
            <a:chExt cx="1358280" cy="1419203"/>
          </a:xfrm>
        </p:grpSpPr>
        <p:pic>
          <p:nvPicPr>
            <p:cNvPr id="7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90" y="3715591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2105" y="4426908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2"/>
                  </a:solidFill>
                </a:rPr>
                <a:t>A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8832304" y="4418800"/>
            <a:ext cx="1027248" cy="1368152"/>
          </a:xfrm>
          <a:prstGeom prst="line">
            <a:avLst/>
          </a:prstGeom>
          <a:ln w="317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311690" y="4283168"/>
            <a:ext cx="940416" cy="1359768"/>
          </a:xfrm>
          <a:prstGeom prst="line">
            <a:avLst/>
          </a:prstGeom>
          <a:ln w="317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627990" y="4562816"/>
            <a:ext cx="1358280" cy="1425870"/>
            <a:chOff x="4828964" y="4197256"/>
            <a:chExt cx="1358280" cy="1425870"/>
          </a:xfrm>
        </p:grpSpPr>
        <p:pic>
          <p:nvPicPr>
            <p:cNvPr id="15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964" y="4197256"/>
              <a:ext cx="1358280" cy="135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141379" y="4915240"/>
              <a:ext cx="4320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4"/>
                  </a:solidFill>
                </a:rPr>
                <a:t>D</a:t>
              </a:r>
              <a:endParaRPr lang="en-US" sz="40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21814" y="3065058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DMR Repeater</a:t>
            </a:r>
          </a:p>
          <a:p>
            <a:pPr algn="ctr"/>
            <a:r>
              <a:rPr lang="de-CH" b="1" dirty="0"/>
              <a:t>Kanal mit 12.5 kHz Bandbreite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96780" y="448103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Zeitschlitze werden synchronisiert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197678" y="2436559"/>
            <a:ext cx="5796644" cy="0"/>
          </a:xfrm>
          <a:prstGeom prst="straightConnector1">
            <a:avLst/>
          </a:prstGeom>
          <a:ln w="381000">
            <a:solidFill>
              <a:schemeClr val="accent2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246595" y="4562816"/>
            <a:ext cx="1358280" cy="1425870"/>
            <a:chOff x="2165970" y="4197256"/>
            <a:chExt cx="1358280" cy="1425870"/>
          </a:xfrm>
        </p:grpSpPr>
        <p:pic>
          <p:nvPicPr>
            <p:cNvPr id="9" name="Picture 2" descr="C:\Users\gelzebe1\Desktop\walkie-talkie-256-00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970" y="4197256"/>
              <a:ext cx="1358280" cy="13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478385" y="4915240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4000" b="1" dirty="0">
                  <a:solidFill>
                    <a:schemeClr val="accent4"/>
                  </a:solidFill>
                </a:rPr>
                <a:t>B</a:t>
              </a:r>
              <a:endParaRPr lang="en-US" sz="4000" b="1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>
            <a:off x="3197678" y="5714944"/>
            <a:ext cx="5796644" cy="0"/>
          </a:xfrm>
          <a:prstGeom prst="straightConnector1">
            <a:avLst/>
          </a:prstGeom>
          <a:ln w="381000">
            <a:solidFill>
              <a:schemeClr val="accent4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64863" y="2258560"/>
            <a:ext cx="24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QSO 1 (auf Zeitschlitz 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64863" y="5530278"/>
            <a:ext cx="24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QSO 2 (auf Zeitschlitz 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10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CH" b="1" dirty="0"/>
              <a:t>TDMA-Frame DMR-Repeater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981200" y="4015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TDMA Frame DMR-Endgerät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500181" y="1124744"/>
            <a:ext cx="9165277" cy="2488922"/>
            <a:chOff x="-23820" y="1300118"/>
            <a:chExt cx="9165277" cy="2488922"/>
          </a:xfrm>
        </p:grpSpPr>
        <p:sp>
          <p:nvSpPr>
            <p:cNvPr id="1025" name="TextBox 1024"/>
            <p:cNvSpPr txBox="1"/>
            <p:nvPr/>
          </p:nvSpPr>
          <p:spPr>
            <a:xfrm>
              <a:off x="-23820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679792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2250" y="2780928"/>
              <a:ext cx="8802238" cy="363860"/>
              <a:chOff x="162250" y="2273052"/>
              <a:chExt cx="8802238" cy="36386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052147" y="2273052"/>
                <a:ext cx="3005666" cy="363860"/>
                <a:chOff x="5652120" y="1268760"/>
                <a:chExt cx="3005666" cy="36004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741646" y="1268760"/>
                  <a:ext cx="625312" cy="3600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652120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366958" y="1268760"/>
                  <a:ext cx="110916" cy="35813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477874" y="1268760"/>
                  <a:ext cx="625312" cy="3600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103186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191533" y="1268760"/>
                  <a:ext cx="625312" cy="36004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822567" y="1268760"/>
                  <a:ext cx="110916" cy="35813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933483" y="1268760"/>
                  <a:ext cx="625312" cy="36004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8568260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62250" y="2276872"/>
                <a:ext cx="3005666" cy="360040"/>
                <a:chOff x="5652120" y="1268760"/>
                <a:chExt cx="3005666" cy="36004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741646" y="1268760"/>
                  <a:ext cx="625312" cy="3600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652120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366958" y="1268760"/>
                  <a:ext cx="110916" cy="35813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477874" y="1268760"/>
                  <a:ext cx="625312" cy="3600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103186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191533" y="1268760"/>
                  <a:ext cx="625312" cy="36004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822567" y="1268760"/>
                  <a:ext cx="110916" cy="35813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933483" y="1268760"/>
                  <a:ext cx="625312" cy="36004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8568260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958822" y="2276872"/>
                <a:ext cx="3005666" cy="360040"/>
                <a:chOff x="5652120" y="1268760"/>
                <a:chExt cx="3005666" cy="36004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741646" y="1268760"/>
                  <a:ext cx="625312" cy="3600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652120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366958" y="1268760"/>
                  <a:ext cx="110916" cy="35813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477874" y="1268760"/>
                  <a:ext cx="625312" cy="3600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103186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191533" y="1268760"/>
                  <a:ext cx="625312" cy="36004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822567" y="1268760"/>
                  <a:ext cx="110916" cy="35813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7933483" y="1268760"/>
                  <a:ext cx="625312" cy="36004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568260" y="1268760"/>
                  <a:ext cx="8952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224275" y="3273921"/>
              <a:ext cx="8707764" cy="515119"/>
              <a:chOff x="224275" y="2060848"/>
              <a:chExt cx="8707764" cy="51511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24275" y="2060848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707869" y="2575967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131434" y="2060848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569781" y="2575967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020847" y="2060848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498235" y="2575967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288908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1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571499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2</a:t>
                </a:r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178805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1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44517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2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651676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2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085480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1</a:t>
                </a:r>
                <a:endParaRPr lang="en-US" dirty="0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flipV="1">
              <a:off x="207013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1670551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6013050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4543201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3125585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7439450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8910625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2883339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312368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790014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54747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617" y="1878048"/>
              <a:ext cx="461665" cy="6148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CACH</a:t>
              </a:r>
              <a:endParaRPr lang="en-US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939963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2403501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6746000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276151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3816978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8172400" y="2492896"/>
              <a:ext cx="0" cy="2160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01712" y="1878048"/>
              <a:ext cx="461665" cy="5806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SYNC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045318" y="1878048"/>
              <a:ext cx="461665" cy="5806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SYNC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591609" y="1878048"/>
              <a:ext cx="461665" cy="5806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SYNC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57321" y="1878048"/>
              <a:ext cx="461665" cy="5806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SYNC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941567" y="1878048"/>
              <a:ext cx="461665" cy="5806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SYNC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525785" y="1878048"/>
              <a:ext cx="461665" cy="5806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CH" dirty="0"/>
                <a:t>SYNC</a:t>
              </a:r>
              <a:endParaRPr lang="en-US" dirty="0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198814" y="1700808"/>
              <a:ext cx="1423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078390" y="1700808"/>
              <a:ext cx="289341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Box 1032"/>
            <p:cNvSpPr txBox="1"/>
            <p:nvPr/>
          </p:nvSpPr>
          <p:spPr>
            <a:xfrm>
              <a:off x="586137" y="130011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30ms</a:t>
              </a:r>
              <a:endParaRPr lang="en-US" dirty="0"/>
            </a:p>
          </p:txBody>
        </p:sp>
        <p:sp>
          <p:nvSpPr>
            <p:cNvPr id="1034" name="TextBox 1033"/>
            <p:cNvSpPr txBox="1"/>
            <p:nvPr/>
          </p:nvSpPr>
          <p:spPr>
            <a:xfrm>
              <a:off x="4074898" y="1300118"/>
              <a:ext cx="946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 Frame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64036" y="2780928"/>
              <a:ext cx="8800452" cy="35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5776" y="5106658"/>
            <a:ext cx="8707764" cy="1008114"/>
            <a:chOff x="251776" y="4869158"/>
            <a:chExt cx="8707764" cy="1008114"/>
          </a:xfrm>
        </p:grpSpPr>
        <p:sp>
          <p:nvSpPr>
            <p:cNvPr id="56" name="Rectangle 55"/>
            <p:cNvSpPr/>
            <p:nvPr/>
          </p:nvSpPr>
          <p:spPr>
            <a:xfrm>
              <a:off x="3154600" y="4869160"/>
              <a:ext cx="625312" cy="3438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9912" y="4869160"/>
              <a:ext cx="115251" cy="34382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95163" y="4869160"/>
              <a:ext cx="625312" cy="3438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08822" y="4869159"/>
              <a:ext cx="625312" cy="34382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39856" y="4869159"/>
              <a:ext cx="110916" cy="34383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50772" y="4869159"/>
              <a:ext cx="625312" cy="34382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9038" y="4869160"/>
              <a:ext cx="625312" cy="3438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94350" y="4869160"/>
              <a:ext cx="110916" cy="34382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05266" y="4869160"/>
              <a:ext cx="625312" cy="3438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18925" y="4869160"/>
              <a:ext cx="625312" cy="34382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9959" y="4869160"/>
              <a:ext cx="110916" cy="34382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460875" y="4869160"/>
              <a:ext cx="625312" cy="34382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65610" y="4869159"/>
              <a:ext cx="625312" cy="3438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673660" y="4869159"/>
              <a:ext cx="128178" cy="34382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01838" y="4869159"/>
              <a:ext cx="625312" cy="3438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15497" y="4869159"/>
              <a:ext cx="631034" cy="34382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46531" y="4869159"/>
              <a:ext cx="110916" cy="34382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57447" y="4869159"/>
              <a:ext cx="625312" cy="34382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51776" y="5362153"/>
              <a:ext cx="8707764" cy="515119"/>
              <a:chOff x="224275" y="2060848"/>
              <a:chExt cx="8707764" cy="51511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224275" y="2060848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707869" y="2575967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3131434" y="2060848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569781" y="2575967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020847" y="2060848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498235" y="2575967"/>
                <a:ext cx="1433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288908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1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571499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2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178805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1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744517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2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651676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2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085480" y="2120771"/>
                <a:ext cx="12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Zeitschlitz 1</a:t>
                </a:r>
                <a:endParaRPr lang="en-US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608823" y="4871089"/>
              <a:ext cx="1367262" cy="341899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51776" y="4869158"/>
              <a:ext cx="1370604" cy="343830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724754" y="4869158"/>
              <a:ext cx="1361434" cy="343830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15671" y="4869158"/>
              <a:ext cx="1370604" cy="343830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156820" y="4869158"/>
              <a:ext cx="1361434" cy="343830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057125" y="4871090"/>
              <a:ext cx="1367262" cy="341899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48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Bessere Signalqualität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8</a:t>
            </a:fld>
            <a:endParaRPr lang="en-US" noProof="0"/>
          </a:p>
        </p:txBody>
      </p:sp>
      <p:grpSp>
        <p:nvGrpSpPr>
          <p:cNvPr id="43" name="Group 42"/>
          <p:cNvGrpSpPr/>
          <p:nvPr/>
        </p:nvGrpSpPr>
        <p:grpSpPr>
          <a:xfrm>
            <a:off x="-2905000" y="1625753"/>
            <a:ext cx="12622113" cy="7920878"/>
            <a:chOff x="-4429000" y="1268762"/>
            <a:chExt cx="12622113" cy="7920878"/>
          </a:xfrm>
        </p:grpSpPr>
        <p:sp>
          <p:nvSpPr>
            <p:cNvPr id="11" name="Arc 10"/>
            <p:cNvSpPr/>
            <p:nvPr/>
          </p:nvSpPr>
          <p:spPr>
            <a:xfrm>
              <a:off x="-4429000" y="2132856"/>
              <a:ext cx="11449272" cy="7056784"/>
            </a:xfrm>
            <a:prstGeom prst="arc">
              <a:avLst>
                <a:gd name="adj1" fmla="val 16282873"/>
                <a:gd name="adj2" fmla="val 34594"/>
              </a:avLst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403648" y="1844824"/>
              <a:ext cx="6192688" cy="3890689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912565">
              <a:off x="4591427" y="4122069"/>
              <a:ext cx="990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ANALOG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912565">
              <a:off x="5114301" y="2919412"/>
              <a:ext cx="913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DIGITAL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405744" y="4941168"/>
              <a:ext cx="6142359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48869" y="5735513"/>
              <a:ext cx="1602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/>
                <a:t>SIGNALSTÄRKE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36305" y="3502136"/>
              <a:ext cx="1765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/>
                <a:t>AUDIOQUALITÄT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93744" y="573551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-120 </a:t>
              </a:r>
              <a:r>
                <a:rPr lang="de-CH" dirty="0" err="1"/>
                <a:t>dBm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5201" y="5735513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-60 </a:t>
              </a:r>
              <a:r>
                <a:rPr lang="de-CH" dirty="0" err="1"/>
                <a:t>dBm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6826" y="5366181"/>
              <a:ext cx="956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schlecht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0365" y="2218978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sehr gut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369740" y="1268762"/>
              <a:ext cx="72008" cy="446675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24361" y="5735513"/>
              <a:ext cx="6768752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15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Pro Kanal die halbe Bandbreite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5" name="Oval 4"/>
          <p:cNvSpPr/>
          <p:nvPr/>
        </p:nvSpPr>
        <p:spPr>
          <a:xfrm>
            <a:off x="2567608" y="2217456"/>
            <a:ext cx="3312368" cy="38884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20136" y="2211193"/>
            <a:ext cx="1908212" cy="3888432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269686" y="2231682"/>
            <a:ext cx="1908212" cy="3888432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63552" y="4161672"/>
            <a:ext cx="8096150" cy="208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23792" y="1713400"/>
            <a:ext cx="0" cy="26642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78459" y="1713400"/>
            <a:ext cx="0" cy="26642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51584" y="4161673"/>
            <a:ext cx="3888432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10307" y="4161672"/>
            <a:ext cx="273630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35760" y="437769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/>
              <a:t>f</a:t>
            </a:r>
            <a:r>
              <a:rPr lang="de-CH" sz="2000" baseline="-25000" dirty="0" err="1"/>
              <a:t>c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990427" y="437769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/>
              <a:t>f</a:t>
            </a:r>
            <a:r>
              <a:rPr lang="de-CH" sz="2000" baseline="-25000" dirty="0" err="1"/>
              <a:t>c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11824" y="4377696"/>
            <a:ext cx="2111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/>
              <a:t>+6.25   +12.5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823972" y="4377696"/>
            <a:ext cx="211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-12.5   -6.25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623613" y="4377696"/>
            <a:ext cx="148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/>
              <a:t>f</a:t>
            </a:r>
            <a:r>
              <a:rPr lang="de-CH" sz="2000" baseline="-25000" dirty="0" err="1"/>
              <a:t>c</a:t>
            </a:r>
            <a:r>
              <a:rPr lang="de-CH" sz="2000" baseline="-25000" dirty="0"/>
              <a:t> </a:t>
            </a:r>
            <a:r>
              <a:rPr lang="de-CH" sz="2000" dirty="0"/>
              <a:t>-6.25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484712" y="4377696"/>
            <a:ext cx="148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/>
              <a:t>f</a:t>
            </a:r>
            <a:r>
              <a:rPr lang="de-CH" sz="2000" baseline="-25000" dirty="0" err="1"/>
              <a:t>c</a:t>
            </a:r>
            <a:r>
              <a:rPr lang="de-CH" sz="2000" baseline="-25000" dirty="0"/>
              <a:t> </a:t>
            </a:r>
            <a:r>
              <a:rPr lang="de-CH" sz="2000" dirty="0"/>
              <a:t>+6.25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543462" y="5021123"/>
            <a:ext cx="3483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/>
              <a:t>Traditionell: 25 kHz Bandbreite</a:t>
            </a:r>
            <a:br>
              <a:rPr lang="de-CH" b="1" dirty="0"/>
            </a:br>
            <a:r>
              <a:rPr lang="de-CH" b="1" dirty="0"/>
              <a:t>                          12.5 kHz Bandbreite</a:t>
            </a:r>
          </a:p>
          <a:p>
            <a:pPr algn="ctr"/>
            <a:endParaRPr lang="de-CH" b="1" dirty="0"/>
          </a:p>
          <a:p>
            <a:pPr algn="ctr"/>
            <a:r>
              <a:rPr lang="de-CH" b="1" dirty="0"/>
              <a:t>1 Repeater</a:t>
            </a:r>
          </a:p>
          <a:p>
            <a:pPr algn="ctr"/>
            <a:r>
              <a:rPr lang="de-CH" b="1" dirty="0"/>
              <a:t>1 Kanal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795444" y="5021123"/>
            <a:ext cx="2702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/>
              <a:t>DMR: </a:t>
            </a:r>
            <a:r>
              <a:rPr lang="de-CH" b="1" u="sng" dirty="0"/>
              <a:t>12.5 kHz</a:t>
            </a:r>
            <a:r>
              <a:rPr lang="de-CH" b="1" dirty="0"/>
              <a:t> Bandbreite</a:t>
            </a:r>
          </a:p>
          <a:p>
            <a:pPr algn="ctr"/>
            <a:endParaRPr lang="de-CH" b="1" dirty="0"/>
          </a:p>
          <a:p>
            <a:pPr algn="ctr"/>
            <a:endParaRPr lang="de-CH" b="1" dirty="0"/>
          </a:p>
          <a:p>
            <a:pPr algn="ctr"/>
            <a:r>
              <a:rPr lang="de-CH" b="1" dirty="0"/>
              <a:t>1 Repeater</a:t>
            </a:r>
          </a:p>
          <a:p>
            <a:pPr algn="ctr"/>
            <a:r>
              <a:rPr lang="de-CH" b="1" u="sng" dirty="0"/>
              <a:t>2 Kanäle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7340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Breitbild</PresentationFormat>
  <Paragraphs>358</Paragraphs>
  <Slides>29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LucidaGrande</vt:lpstr>
      <vt:lpstr>Mangal</vt:lpstr>
      <vt:lpstr>Office Theme</vt:lpstr>
      <vt:lpstr>DMR im Amateurfunk</vt:lpstr>
      <vt:lpstr>DMR im Amateurfunk, SwissDMR</vt:lpstr>
      <vt:lpstr>Was ist DMR (Digital Mobile Radio)?</vt:lpstr>
      <vt:lpstr>TDMA-Verfahren bei DMR (vereinfachte Darstellung)</vt:lpstr>
      <vt:lpstr>PowerPoint-Präsentation</vt:lpstr>
      <vt:lpstr>Zeitschlitzverfahren über Repeater</vt:lpstr>
      <vt:lpstr>TDMA-Frame DMR-Repeater</vt:lpstr>
      <vt:lpstr>Bessere Signalqualität</vt:lpstr>
      <vt:lpstr>Pro Kanal die halbe Bandbreite</vt:lpstr>
      <vt:lpstr>DMR-Grundlagen</vt:lpstr>
      <vt:lpstr>Notwendige Parameter für ein QSO</vt:lpstr>
      <vt:lpstr>Amateurfunk-DMR in der Schweiz</vt:lpstr>
      <vt:lpstr>DMR in der USKA Sektion Bern</vt:lpstr>
      <vt:lpstr>SwissDMR</vt:lpstr>
      <vt:lpstr>Brandmeister-System</vt:lpstr>
      <vt:lpstr>Sprechgruppen auf Zeitschlitz 1 International, national und «taktisch»</vt:lpstr>
      <vt:lpstr>Sprechgruppen auf Zeitschlitz 2 (regional, subregional und lokal)</vt:lpstr>
      <vt:lpstr>Subregionale und spezielle Sprechgruppen</vt:lpstr>
      <vt:lpstr>Bewährte Betriebstechnik (praktisch 100%)</vt:lpstr>
      <vt:lpstr>Alternative Betriebstechnik (1)</vt:lpstr>
      <vt:lpstr>Alternative Betriebstechnik (2)</vt:lpstr>
      <vt:lpstr>Zusammenfassung Betriebstechnik</vt:lpstr>
      <vt:lpstr>Tipps zur erfolgreichen Benützung</vt:lpstr>
      <vt:lpstr>Links</vt:lpstr>
      <vt:lpstr>Brandmeister Dashboard</vt:lpstr>
      <vt:lpstr>Brandmeister Netwatch (Last Heard Liste)</vt:lpstr>
      <vt:lpstr>Brandmeister Hoseline-Streaming</vt:lpstr>
      <vt:lpstr>Brandmeister Sysop Dashboard</vt:lpstr>
      <vt:lpstr>Control Panel für Hotspots und Repeater</vt:lpstr>
    </vt:vector>
  </TitlesOfParts>
  <Manager/>
  <Company>HB9FEF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Cyrill Busslinger</cp:lastModifiedBy>
  <cp:revision>115</cp:revision>
  <cp:lastPrinted>2016-11-13T12:40:50Z</cp:lastPrinted>
  <dcterms:created xsi:type="dcterms:W3CDTF">2016-10-28T14:22:14Z</dcterms:created>
  <dcterms:modified xsi:type="dcterms:W3CDTF">2018-04-25T13:27:10Z</dcterms:modified>
  <cp:category/>
</cp:coreProperties>
</file>