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23" r:id="rId1"/>
    <p:sldMasterId id="214748413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64" r:id="rId6"/>
    <p:sldId id="259" r:id="rId7"/>
    <p:sldId id="260" r:id="rId8"/>
    <p:sldId id="265" r:id="rId9"/>
    <p:sldId id="263" r:id="rId10"/>
    <p:sldId id="261" r:id="rId11"/>
    <p:sldId id="267" r:id="rId12"/>
    <p:sldId id="271" r:id="rId13"/>
    <p:sldId id="272" r:id="rId14"/>
    <p:sldId id="262" r:id="rId15"/>
    <p:sldId id="270" r:id="rId16"/>
    <p:sldId id="269" r:id="rId17"/>
    <p:sldId id="273" r:id="rId18"/>
    <p:sldId id="280" r:id="rId19"/>
    <p:sldId id="279" r:id="rId20"/>
    <p:sldId id="274" r:id="rId21"/>
    <p:sldId id="281" r:id="rId22"/>
    <p:sldId id="277" r:id="rId23"/>
    <p:sldId id="278" r:id="rId2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73F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84381" autoAdjust="0"/>
  </p:normalViewPr>
  <p:slideViewPr>
    <p:cSldViewPr>
      <p:cViewPr varScale="1">
        <p:scale>
          <a:sx n="87" d="100"/>
          <a:sy n="87" d="100"/>
        </p:scale>
        <p:origin x="-49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376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93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9D8BD1-2E81-410B-8211-E4464EE2F6D4}" type="datetimeFigureOut">
              <a:rPr lang="de-CH"/>
              <a:pPr>
                <a:defRPr/>
              </a:pPr>
              <a:t>23.03.2015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60892A3-AFF9-4912-AD43-5FE1D532FD7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7474CD44-97B4-450C-8429-CC422FBAE08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70659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1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70660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10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10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11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11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12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12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13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13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14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14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15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15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16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16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17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17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18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18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19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19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2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20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20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21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21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22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22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3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3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4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4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5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5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6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6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7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7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8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8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1302E7A-3127-405B-836A-1732506901C2}" type="slidenum">
              <a:rPr lang="de-CH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9</a:t>
            </a:fld>
            <a:endParaRPr lang="de-CH" smtClean="0">
              <a:latin typeface="Times New Roman" pitchFamily="18" charset="0"/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  <p:sp>
          <p:nvSpPr>
            <p:cNvPr id="7066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9080" tIns="0" rIns="19080" bIns="0" anchor="b"/>
            <a:lstStyle/>
            <a:p>
              <a:pPr marL="215900" indent="-215900" algn="r">
                <a:lnSpc>
                  <a:spcPct val="100000"/>
                </a:lnSpc>
                <a:buSzPct val="45000"/>
                <a:buFont typeface="StarSymbol" charset="0"/>
                <a:buNone/>
              </a:pPr>
              <a:fld id="{56A69530-5C4F-4EA1-8FDE-432E02A56C37}" type="slidenum">
                <a:rPr lang="en-GB" sz="1000" i="1">
                  <a:solidFill>
                    <a:srgbClr val="000000"/>
                  </a:solidFill>
                </a:rPr>
                <a:pPr marL="215900" indent="-215900" algn="r">
                  <a:lnSpc>
                    <a:spcPct val="100000"/>
                  </a:lnSpc>
                  <a:buSzPct val="45000"/>
                  <a:buFont typeface="StarSymbol" charset="0"/>
                  <a:buNone/>
                </a:pPr>
                <a:t>9</a:t>
              </a:fld>
              <a:endParaRPr lang="en-GB" sz="10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11225" y="746125"/>
            <a:ext cx="4906963" cy="3679825"/>
            <a:chOff x="574" y="470"/>
            <a:chExt cx="3091" cy="2318"/>
          </a:xfrm>
        </p:grpSpPr>
        <p:sp>
          <p:nvSpPr>
            <p:cNvPr id="70662" name="Freeform 4"/>
            <p:cNvSpPr>
              <a:spLocks noChangeArrowheads="1"/>
            </p:cNvSpPr>
            <p:nvPr/>
          </p:nvSpPr>
          <p:spPr bwMode="auto">
            <a:xfrm>
              <a:off x="574" y="470"/>
              <a:ext cx="3091" cy="2318"/>
            </a:xfrm>
            <a:custGeom>
              <a:avLst/>
              <a:gdLst>
                <a:gd name="T0" fmla="*/ 0 w 13636"/>
                <a:gd name="T1" fmla="*/ 0 h 10228"/>
                <a:gd name="T2" fmla="*/ 0 w 13636"/>
                <a:gd name="T3" fmla="*/ 0 h 10228"/>
                <a:gd name="T4" fmla="*/ 0 w 13636"/>
                <a:gd name="T5" fmla="*/ 0 h 10228"/>
                <a:gd name="T6" fmla="*/ 0 w 13636"/>
                <a:gd name="T7" fmla="*/ 0 h 10228"/>
                <a:gd name="T8" fmla="*/ 0 w 13636"/>
                <a:gd name="T9" fmla="*/ 0 h 10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36" h="10228">
                  <a:moveTo>
                    <a:pt x="0" y="0"/>
                  </a:moveTo>
                  <a:lnTo>
                    <a:pt x="13635" y="0"/>
                  </a:lnTo>
                  <a:lnTo>
                    <a:pt x="13635" y="10227"/>
                  </a:lnTo>
                  <a:lnTo>
                    <a:pt x="0" y="10227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body"/>
          </p:nvPr>
        </p:nvSpPr>
        <p:spPr>
          <a:xfrm>
            <a:off x="898525" y="4681538"/>
            <a:ext cx="4930775" cy="4432300"/>
          </a:xfrm>
          <a:noFill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344083" y="4283816"/>
            <a:ext cx="7560469" cy="1091953"/>
          </a:xfrm>
        </p:spPr>
        <p:txBody>
          <a:bodyPr anchor="t" anchorCtr="0"/>
          <a:lstStyle>
            <a:lvl1pPr algn="r">
              <a:defRPr sz="350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44083" y="5648757"/>
            <a:ext cx="7560469" cy="587975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056438" y="7005299"/>
            <a:ext cx="2520156" cy="403183"/>
          </a:xfrm>
        </p:spPr>
        <p:txBody>
          <a:bodyPr/>
          <a:lstStyle>
            <a:lvl1pPr>
              <a:defRPr sz="1500"/>
            </a:lvl1pPr>
          </a:lstStyle>
          <a:p>
            <a:pPr>
              <a:defRPr/>
            </a:pPr>
            <a:fld id="{E22950F2-F76D-4471-9A31-552DC17C2389}" type="datetime3">
              <a:rPr lang="de-CH" smtClean="0"/>
              <a:pPr>
                <a:defRPr/>
              </a:pPr>
              <a:t>23/03/15</a:t>
            </a:fld>
            <a:endParaRPr lang="de-CH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3195558" y="7005299"/>
            <a:ext cx="3830638" cy="403183"/>
          </a:xfrm>
        </p:spPr>
        <p:txBody>
          <a:bodyPr/>
          <a:lstStyle/>
          <a:p>
            <a:pPr>
              <a:defRPr/>
            </a:pPr>
            <a:r>
              <a:rPr lang="de-CH" smtClean="0"/>
              <a:t>Der Balun by HB9BXE</a:t>
            </a:r>
            <a:endParaRPr lang="de-CH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340723" y="7005299"/>
            <a:ext cx="1344083" cy="403183"/>
          </a:xfrm>
        </p:spPr>
        <p:txBody>
          <a:bodyPr/>
          <a:lstStyle/>
          <a:p>
            <a:pPr>
              <a:defRPr/>
            </a:pPr>
            <a:fld id="{0214B737-2286-44B0-B325-F5346260553F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21" name="Rechteck 20"/>
          <p:cNvSpPr/>
          <p:nvPr/>
        </p:nvSpPr>
        <p:spPr>
          <a:xfrm>
            <a:off x="997562" y="4021327"/>
            <a:ext cx="8064500" cy="141113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eck 32"/>
          <p:cNvSpPr/>
          <p:nvPr/>
        </p:nvSpPr>
        <p:spPr>
          <a:xfrm>
            <a:off x="1008063" y="5564761"/>
            <a:ext cx="8064500" cy="755968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eck 21"/>
          <p:cNvSpPr/>
          <p:nvPr/>
        </p:nvSpPr>
        <p:spPr>
          <a:xfrm>
            <a:off x="997562" y="4021327"/>
            <a:ext cx="252016" cy="141113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>
            <a:off x="1008062" y="5564761"/>
            <a:ext cx="252016" cy="755968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75DFA-A4A8-4A6D-958A-3A573C3035CF}" type="datetime3">
              <a:rPr lang="de-CH" smtClean="0"/>
              <a:pPr>
                <a:defRPr/>
              </a:pPr>
              <a:t>23/03/15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Der Balun by HB9BXE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95AFB-294D-4433-91FE-408C22C05C81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EAF19-8CC2-4990-82B3-0B8DA4DB3287}" type="datetime3">
              <a:rPr lang="de-CH" smtClean="0"/>
              <a:pPr>
                <a:defRPr/>
              </a:pPr>
              <a:t>23/03/15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Der Balun by HB9BXE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9EEEC-3808-407A-8604-D25F5D5BE2EF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04031" y="7003199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62040" y="7129186"/>
            <a:ext cx="210376" cy="1326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4001728" y="3529559"/>
            <a:ext cx="645092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816" y="0"/>
            <a:ext cx="9069388" cy="755501"/>
          </a:xfrm>
        </p:spPr>
        <p:txBody>
          <a:bodyPr/>
          <a:lstStyle>
            <a:lvl1pPr>
              <a:defRPr/>
            </a:lvl1pPr>
          </a:lstStyle>
          <a:p>
            <a:endParaRPr lang="de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37A1D-7C98-44B4-861D-74703D4B61B9}" type="datetime3">
              <a:rPr lang="de-CH" smtClean="0"/>
              <a:pPr>
                <a:defRPr/>
              </a:pPr>
              <a:t>23/03/15</a:t>
            </a:fld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Der Balun by HB9BXE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B3B9-EFDF-4339-8AB9-059D1EEE1EF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12" y="107429"/>
            <a:ext cx="2843411" cy="55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3A08-2513-4FCC-B02C-C6EC9CC4FCCB}" type="datetimeFigureOut">
              <a:rPr lang="de-CH" smtClean="0"/>
              <a:pPr/>
              <a:t>23.03.2015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207-2BA1-4D6D-ABAC-264E6C0AD25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3A08-2513-4FCC-B02C-C6EC9CC4FCCB}" type="datetimeFigureOut">
              <a:rPr lang="de-CH" smtClean="0"/>
              <a:pPr/>
              <a:t>23.03.2015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207-2BA1-4D6D-ABAC-264E6C0AD25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3A08-2513-4FCC-B02C-C6EC9CC4FCCB}" type="datetimeFigureOut">
              <a:rPr lang="de-CH" smtClean="0"/>
              <a:pPr/>
              <a:t>23.03.2015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207-2BA1-4D6D-ABAC-264E6C0AD25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3A08-2513-4FCC-B02C-C6EC9CC4FCCB}" type="datetimeFigureOut">
              <a:rPr lang="de-CH" smtClean="0"/>
              <a:pPr/>
              <a:t>23.03.2015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207-2BA1-4D6D-ABAC-264E6C0AD25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3A08-2513-4FCC-B02C-C6EC9CC4FCCB}" type="datetimeFigureOut">
              <a:rPr lang="de-CH" smtClean="0"/>
              <a:pPr/>
              <a:t>23.03.2015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207-2BA1-4D6D-ABAC-264E6C0AD25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3A08-2513-4FCC-B02C-C6EC9CC4FCCB}" type="datetimeFigureOut">
              <a:rPr lang="de-CH" smtClean="0"/>
              <a:pPr/>
              <a:t>23.03.2015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207-2BA1-4D6D-ABAC-264E6C0AD25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3A08-2513-4FCC-B02C-C6EC9CC4FCCB}" type="datetimeFigureOut">
              <a:rPr lang="de-CH" smtClean="0"/>
              <a:pPr/>
              <a:t>23.03.2015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207-2BA1-4D6D-ABAC-264E6C0AD25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B4328-1090-4B6F-B32E-03F9B4028733}" type="datetime3">
              <a:rPr lang="de-CH" smtClean="0"/>
              <a:pPr>
                <a:defRPr/>
              </a:pPr>
              <a:t>23/03/15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Der Balun by HB9BXE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39D74-D71F-43DD-8196-C2643245C11B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504031" y="1343942"/>
            <a:ext cx="9072563" cy="5442966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3A08-2513-4FCC-B02C-C6EC9CC4FCCB}" type="datetimeFigureOut">
              <a:rPr lang="de-CH" smtClean="0"/>
              <a:pPr/>
              <a:t>23.03.2015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207-2BA1-4D6D-ABAC-264E6C0AD25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3A08-2513-4FCC-B02C-C6EC9CC4FCCB}" type="datetimeFigureOut">
              <a:rPr lang="de-CH" smtClean="0"/>
              <a:pPr/>
              <a:t>23.03.2015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207-2BA1-4D6D-ABAC-264E6C0AD25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3A08-2513-4FCC-B02C-C6EC9CC4FCCB}" type="datetimeFigureOut">
              <a:rPr lang="de-CH" smtClean="0"/>
              <a:pPr/>
              <a:t>23.03.2015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207-2BA1-4D6D-ABAC-264E6C0AD25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3A08-2513-4FCC-B02C-C6EC9CC4FCCB}" type="datetimeFigureOut">
              <a:rPr lang="de-CH" smtClean="0"/>
              <a:pPr/>
              <a:t>23.03.2015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207-2BA1-4D6D-ABAC-264E6C0AD25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083" y="3275859"/>
            <a:ext cx="7560469" cy="1175949"/>
          </a:xfrm>
        </p:spPr>
        <p:txBody>
          <a:bodyPr anchor="t" anchorCtr="0"/>
          <a:lstStyle>
            <a:lvl1pPr algn="r">
              <a:buNone/>
              <a:defRPr sz="3500" b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28088" y="4703798"/>
            <a:ext cx="7476464" cy="1259946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056438" y="7005299"/>
            <a:ext cx="2520156" cy="403183"/>
          </a:xfrm>
        </p:spPr>
        <p:txBody>
          <a:bodyPr/>
          <a:lstStyle/>
          <a:p>
            <a:pPr>
              <a:defRPr/>
            </a:pPr>
            <a:fld id="{2D16C901-1427-4AB5-B9B0-6D5BA7E15159}" type="datetime3">
              <a:rPr lang="de-CH" smtClean="0"/>
              <a:pPr>
                <a:defRPr/>
              </a:pPr>
              <a:t>23/03/15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95558" y="7005299"/>
            <a:ext cx="3830638" cy="403183"/>
          </a:xfrm>
        </p:spPr>
        <p:txBody>
          <a:bodyPr/>
          <a:lstStyle/>
          <a:p>
            <a:pPr>
              <a:defRPr/>
            </a:pPr>
            <a:r>
              <a:rPr lang="de-CH" smtClean="0"/>
              <a:t>Der Balun by HB9BXE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79433" y="7005299"/>
            <a:ext cx="1676744" cy="403183"/>
          </a:xfrm>
        </p:spPr>
        <p:txBody>
          <a:bodyPr/>
          <a:lstStyle/>
          <a:p>
            <a:pPr>
              <a:defRPr/>
            </a:pPr>
            <a:fld id="{4E9A5B26-3466-4D60-A7B8-524E7F41CF8E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008063" y="3107867"/>
            <a:ext cx="8064500" cy="141113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008062" y="3107867"/>
            <a:ext cx="252016" cy="141113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CF67B-BF0A-44B1-98A9-989E05502901}" type="datetime3">
              <a:rPr lang="de-CH" smtClean="0"/>
              <a:pPr>
                <a:defRPr/>
              </a:pPr>
              <a:t>23/03/15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Der Balun by HB9BXE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30209-59E1-49B5-A6D2-C12EEB5964F6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504031" y="1343942"/>
            <a:ext cx="4455636" cy="5442966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106677" y="1340582"/>
            <a:ext cx="4455636" cy="5442966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417439"/>
            <a:ext cx="4454027" cy="755968"/>
          </a:xfrm>
          <a:noFill/>
          <a:ln>
            <a:noFill/>
          </a:ln>
        </p:spPr>
        <p:txBody>
          <a:bodyPr lIns="100794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5124318" y="1427938"/>
            <a:ext cx="4455776" cy="755968"/>
          </a:xfrm>
          <a:noFill/>
          <a:ln>
            <a:noFill/>
          </a:ln>
        </p:spPr>
        <p:txBody>
          <a:bodyPr lIns="100794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02874-7631-4089-9895-BF0AF86E5D9A}" type="datetime3">
              <a:rPr lang="de-CH" smtClean="0"/>
              <a:pPr>
                <a:defRPr/>
              </a:pPr>
              <a:t>23/03/15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Der Balun by HB9BXE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99B5D-661F-494C-B797-62EA85358F49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04031" y="2351899"/>
            <a:ext cx="4452276" cy="4451809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124318" y="2351899"/>
            <a:ext cx="4452276" cy="4451809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5E042-6CB9-400F-BF0F-0D6FF6A73DED}" type="datetime3">
              <a:rPr lang="de-CH" smtClean="0"/>
              <a:pPr>
                <a:defRPr/>
              </a:pPr>
              <a:t>23/03/15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Der Balun by HB9BXE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2F736-1744-42E4-BED1-559C6827F7C3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62040" y="7129186"/>
            <a:ext cx="210376" cy="1326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D3E97-CD04-4717-9915-6F9876BA3880}" type="datetime3">
              <a:rPr lang="de-CH" smtClean="0"/>
              <a:pPr>
                <a:defRPr/>
              </a:pPr>
              <a:t>23/03/15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Der Balun by HB9BXE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430F6-300B-4F5E-A154-E683DC24523D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504031" y="7003199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62040" y="7129186"/>
            <a:ext cx="210376" cy="1326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2432" y="335986"/>
            <a:ext cx="2772172" cy="92396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972432" y="1343943"/>
            <a:ext cx="2772172" cy="5339021"/>
          </a:xfrm>
        </p:spPr>
        <p:txBody>
          <a:bodyPr/>
          <a:lstStyle>
            <a:lvl1pPr marL="0" indent="0">
              <a:lnSpc>
                <a:spcPts val="2425"/>
              </a:lnSpc>
              <a:spcAft>
                <a:spcPts val="1102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0FE65-4BEB-4F02-BE7A-461D1034F647}" type="datetime3">
              <a:rPr lang="de-CH" smtClean="0"/>
              <a:pPr>
                <a:defRPr/>
              </a:pPr>
              <a:t>23/03/15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Der Balun by HB9BXE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FE7DE-7F07-445C-8156-D11310E7DD43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04031" y="7003199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484741" y="3664342"/>
            <a:ext cx="6652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62040" y="7129186"/>
            <a:ext cx="210376" cy="1326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36021" y="335986"/>
            <a:ext cx="6300391" cy="6299729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552101"/>
            <a:ext cx="9072563" cy="743719"/>
          </a:xfrm>
          <a:ln>
            <a:solidFill>
              <a:schemeClr val="accent1"/>
            </a:solidFill>
          </a:ln>
        </p:spPr>
        <p:txBody>
          <a:bodyPr lIns="302383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4031" y="2099910"/>
            <a:ext cx="9072563" cy="470715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1"/>
              </a:spcBef>
              <a:buNone/>
              <a:defRPr sz="35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1" y="1343942"/>
            <a:ext cx="9072563" cy="587975"/>
          </a:xfrm>
        </p:spPr>
        <p:txBody>
          <a:bodyPr anchor="ctr" anchorCtr="0"/>
          <a:lstStyle>
            <a:lvl1pPr marL="0" indent="0" algn="l">
              <a:buFontTx/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63351B-E566-45DB-A5ED-3B80E84EFD4B}" type="datetime3">
              <a:rPr lang="de-CH" smtClean="0"/>
              <a:pPr>
                <a:defRPr/>
              </a:pPr>
              <a:t>23/03/15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Der Balun by HB9BXE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25F20-7F87-4405-977C-EE3F1C876955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04031" y="7003199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62040" y="7129186"/>
            <a:ext cx="210376" cy="1326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504031" y="552101"/>
            <a:ext cx="201613" cy="755968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1091953"/>
          </a:xfrm>
          <a:prstGeom prst="rect">
            <a:avLst/>
          </a:prstGeom>
        </p:spPr>
        <p:txBody>
          <a:bodyPr vert="horz" lIns="100794" tIns="50397" rIns="100794" bIns="50397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504031" y="1343942"/>
            <a:ext cx="9072563" cy="541272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7056438" y="7006699"/>
            <a:ext cx="2523516" cy="403183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23DCE4-5668-4DBB-B687-863C781A536C}" type="datetime3">
              <a:rPr lang="de-CH" smtClean="0"/>
              <a:pPr>
                <a:defRPr/>
              </a:pPr>
              <a:t>23/03/15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95558" y="7006699"/>
            <a:ext cx="3864240" cy="403183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CH" smtClean="0"/>
              <a:t>Der Balun by HB9BXE</a:t>
            </a:r>
            <a:endParaRPr lang="de-CH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75402" y="7006699"/>
            <a:ext cx="2184135" cy="403183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9A5B26-3466-4D60-A7B8-524E7F41CF8E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504031" y="7003199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504031" y="1259946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62040" y="7129186"/>
            <a:ext cx="210376" cy="1326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ts val="661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4766" indent="-302383" algn="l" rtl="0" eaLnBrk="1" latinLnBrk="0" hangingPunct="1">
        <a:spcBef>
          <a:spcPts val="551"/>
        </a:spcBef>
        <a:buClr>
          <a:schemeClr val="accent2"/>
        </a:buClr>
        <a:buSzPct val="76000"/>
        <a:buFont typeface="Wingdings 3"/>
        <a:buChar char="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07149" indent="-251986" algn="l" rtl="0" eaLnBrk="1" latinLnBrk="0" hangingPunct="1">
        <a:spcBef>
          <a:spcPts val="551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532" indent="-251986" algn="l" rtl="0" eaLnBrk="1" latinLnBrk="0" hangingPunct="1">
        <a:spcBef>
          <a:spcPts val="441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31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298" indent="-201589" algn="l" rtl="0" eaLnBrk="1" latinLnBrk="0" hangingPunct="1">
        <a:spcBef>
          <a:spcPts val="331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01589" algn="l" rtl="0" eaLnBrk="1" latinLnBrk="0" hangingPunct="1">
        <a:spcBef>
          <a:spcPts val="331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17475" indent="-201589" algn="l" rtl="0" eaLnBrk="1" latinLnBrk="0" hangingPunct="1">
        <a:spcBef>
          <a:spcPts val="331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19063" indent="-201589" algn="l" rtl="0" eaLnBrk="1" latinLnBrk="0" hangingPunct="1">
        <a:spcBef>
          <a:spcPts val="331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HB9RF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3A08-2513-4FCC-B02C-C6EC9CC4FCCB}" type="datetimeFigureOut">
              <a:rPr lang="de-CH" smtClean="0"/>
              <a:pPr/>
              <a:t>23.03.2015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5207-2BA1-4D6D-ABAC-264E6C0AD25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81AD388-EBAE-47D6-A640-B0B54F7924D2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14341" name="Group 1"/>
          <p:cNvGrpSpPr>
            <a:grpSpLocks/>
          </p:cNvGrpSpPr>
          <p:nvPr/>
        </p:nvGrpSpPr>
        <p:grpSpPr bwMode="auto">
          <a:xfrm>
            <a:off x="144463" y="503238"/>
            <a:ext cx="9718675" cy="6189662"/>
            <a:chOff x="91" y="317"/>
            <a:chExt cx="6122" cy="3899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38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de-CH" sz="4400" b="1" dirty="0" smtClean="0">
                  <a:solidFill>
                    <a:srgbClr val="000080"/>
                  </a:solidFill>
                </a:rPr>
                <a:t>Vortrag</a:t>
              </a:r>
              <a:endParaRPr lang="de-CH" sz="44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de-CH" sz="4400" b="1" dirty="0">
                  <a:solidFill>
                    <a:srgbClr val="000080"/>
                  </a:solidFill>
                </a:rPr>
                <a:t>Der </a:t>
              </a:r>
              <a:r>
                <a:rPr lang="de-CH" sz="4400" b="1" dirty="0" err="1">
                  <a:solidFill>
                    <a:srgbClr val="000080"/>
                  </a:solidFill>
                </a:rPr>
                <a:t>Balun</a:t>
              </a:r>
              <a:r>
                <a:rPr lang="de-CH" sz="4400" b="1" dirty="0">
                  <a:solidFill>
                    <a:srgbClr val="000080"/>
                  </a:solidFill>
                </a:rPr>
                <a:t> und seine Geheimnisse</a:t>
              </a: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de-CH" sz="2400" dirty="0" err="1" smtClean="0">
                  <a:solidFill>
                    <a:srgbClr val="000080"/>
                  </a:solidFill>
                </a:rPr>
                <a:t>by</a:t>
              </a:r>
              <a:r>
                <a:rPr lang="de-CH" sz="2400" dirty="0" smtClean="0">
                  <a:solidFill>
                    <a:srgbClr val="000080"/>
                  </a:solidFill>
                </a:rPr>
                <a:t> HB9BXE</a:t>
              </a: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B11C64DB-C3B6-450D-849D-ECB70985472A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10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2664048" y="683493"/>
            <a:ext cx="4705134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3 Praxis-Beispiel</a:t>
            </a:r>
            <a:endParaRPr lang="de-CH" dirty="0">
              <a:solidFill>
                <a:schemeClr val="accent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5776" y="1475581"/>
            <a:ext cx="9361040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Ausrüstung:</a:t>
            </a:r>
          </a:p>
          <a:p>
            <a:pPr>
              <a:buFontTx/>
              <a:buChar char="-"/>
            </a:pPr>
            <a:r>
              <a:rPr lang="de-CH" sz="4000" dirty="0" smtClean="0"/>
              <a:t> Tranceiver / Empfänger FT817</a:t>
            </a:r>
            <a:br>
              <a:rPr lang="de-CH" sz="4000" dirty="0" smtClean="0"/>
            </a:br>
            <a:r>
              <a:rPr lang="de-CH" sz="4000" dirty="0" smtClean="0"/>
              <a:t>- Frequenz 14 MHz / USB</a:t>
            </a:r>
          </a:p>
          <a:p>
            <a:pPr>
              <a:buFontTx/>
              <a:buChar char="-"/>
            </a:pPr>
            <a:r>
              <a:rPr lang="de-CH" sz="4000" dirty="0" smtClean="0"/>
              <a:t> Antenne 14 MHz, ein Dipol im Freien</a:t>
            </a:r>
          </a:p>
          <a:p>
            <a:pPr>
              <a:buFontTx/>
              <a:buChar char="-"/>
            </a:pPr>
            <a:r>
              <a:rPr lang="de-CH" sz="4000" dirty="0" smtClean="0"/>
              <a:t> Koaxial-Kabel durch die Räumlichkeit</a:t>
            </a:r>
          </a:p>
          <a:p>
            <a:pPr>
              <a:buFontTx/>
              <a:buChar char="-"/>
            </a:pPr>
            <a:r>
              <a:rPr lang="de-CH" sz="4000" dirty="0" smtClean="0"/>
              <a:t> mV-Meter am NF-Ausgang, in mV</a:t>
            </a:r>
            <a:br>
              <a:rPr lang="de-CH" sz="4000" dirty="0" smtClean="0"/>
            </a:br>
            <a:endParaRPr lang="de-CH" sz="40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904" y="5003973"/>
            <a:ext cx="664354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83577E1E-D9BF-4F06-9CB9-C32689562249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11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5544368" y="611485"/>
            <a:ext cx="4254498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3 Theorie Teil 2</a:t>
            </a:r>
            <a:endParaRPr lang="de-CH" dirty="0">
              <a:solidFill>
                <a:schemeClr val="accent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20432" y="1691605"/>
            <a:ext cx="3672408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Theoretischer ideale Dipol</a:t>
            </a:r>
          </a:p>
          <a:p>
            <a:endParaRPr lang="de-CH" sz="4000" dirty="0" smtClean="0"/>
          </a:p>
          <a:p>
            <a:r>
              <a:rPr lang="de-CH" sz="4000" dirty="0" smtClean="0"/>
              <a:t>Different- Mode- </a:t>
            </a:r>
            <a:r>
              <a:rPr lang="de-CH" sz="4000" dirty="0" err="1" smtClean="0"/>
              <a:t>Current</a:t>
            </a:r>
            <a:r>
              <a:rPr lang="de-CH" sz="4000" dirty="0" smtClean="0"/>
              <a:t>, </a:t>
            </a:r>
            <a:br>
              <a:rPr lang="de-CH" sz="4000" dirty="0" smtClean="0"/>
            </a:br>
            <a:r>
              <a:rPr lang="de-CH" sz="4000" dirty="0" smtClean="0"/>
              <a:t>die Ideale </a:t>
            </a:r>
            <a:r>
              <a:rPr lang="de-CH" sz="4000" dirty="0" err="1" smtClean="0"/>
              <a:t>Situationt</a:t>
            </a:r>
            <a:endParaRPr lang="de-CH" sz="4000" dirty="0" smtClean="0"/>
          </a:p>
          <a:p>
            <a:endParaRPr lang="de-CH" sz="40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215776" y="755501"/>
          <a:ext cx="5945697" cy="5976664"/>
        </p:xfrm>
        <a:graphic>
          <a:graphicData uri="http://schemas.openxmlformats.org/presentationml/2006/ole">
            <p:oleObj spid="_x0000_s38913" name="Visio" r:id="rId4" imgW="5488021" imgH="5516100" progId="Visio.Drawing.6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B1A3F09-6CFF-45CF-80C2-50415C3DD25D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12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647824" y="683493"/>
            <a:ext cx="4254498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3 Theorie Teil 2</a:t>
            </a:r>
            <a:endParaRPr lang="de-CH" dirty="0">
              <a:solidFill>
                <a:schemeClr val="accent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28344" y="683493"/>
            <a:ext cx="3816177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/>
              <a:t>Die Realität, zur Asymmetrie</a:t>
            </a:r>
            <a:endParaRPr lang="de-CH" sz="36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287784" y="1551038"/>
          <a:ext cx="9433048" cy="5528641"/>
        </p:xfrm>
        <a:graphic>
          <a:graphicData uri="http://schemas.openxmlformats.org/presentationml/2006/ole">
            <p:oleObj spid="_x0000_s49159" name="Visio" r:id="rId4" imgW="10850430" imgH="6370650" progId="Visio.Drawing.6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C559A6FB-73A9-4E72-9B71-C86FE3CB497E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13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503808" y="611485"/>
            <a:ext cx="8494633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600" b="1" dirty="0" smtClean="0">
                <a:solidFill>
                  <a:schemeClr val="accent6"/>
                </a:solidFill>
              </a:rPr>
              <a:t>4 die Entstehung von Gleichtaktstrom</a:t>
            </a:r>
            <a:endParaRPr lang="de-CH" sz="3600" dirty="0">
              <a:solidFill>
                <a:schemeClr val="accent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72160" y="6894878"/>
            <a:ext cx="936104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G</a:t>
            </a:r>
            <a:endParaRPr lang="de-CH" sz="4000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503808" y="1403573"/>
          <a:ext cx="9208048" cy="5328592"/>
        </p:xfrm>
        <a:graphic>
          <a:graphicData uri="http://schemas.openxmlformats.org/presentationml/2006/ole">
            <p:oleObj spid="_x0000_s7169" name="Visio" r:id="rId4" imgW="2867191" imgH="1665630" progId="Visio.Drawing.6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E8B5153A-DE51-4739-A6E2-CB3E67749A02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14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503808" y="683493"/>
            <a:ext cx="8633967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5 Was muss ein Balun können?</a:t>
            </a:r>
            <a:endParaRPr lang="de-CH" dirty="0">
              <a:solidFill>
                <a:schemeClr val="accent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7785" y="1763613"/>
            <a:ext cx="9505056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4000" dirty="0" smtClean="0"/>
              <a:t>a.) Gegentaktströme durchlassen</a:t>
            </a:r>
            <a:br>
              <a:rPr lang="de-CH" sz="4000" dirty="0" smtClean="0"/>
            </a:br>
            <a:r>
              <a:rPr lang="de-CH" sz="4000" dirty="0" smtClean="0"/>
              <a:t>     (alle Bauarten)</a:t>
            </a:r>
          </a:p>
          <a:p>
            <a:pPr lvl="0"/>
            <a:r>
              <a:rPr lang="de-CH" sz="4000" dirty="0" smtClean="0"/>
              <a:t>b.) Gleichtaktströme sperren (Sperrglied,</a:t>
            </a:r>
            <a:br>
              <a:rPr lang="de-CH" sz="4000" dirty="0" smtClean="0"/>
            </a:br>
            <a:r>
              <a:rPr lang="de-CH" sz="4000" dirty="0" smtClean="0"/>
              <a:t>      </a:t>
            </a:r>
            <a:r>
              <a:rPr lang="de-CH" sz="4000" dirty="0" err="1" smtClean="0"/>
              <a:t>current</a:t>
            </a:r>
            <a:r>
              <a:rPr lang="de-CH" sz="4000" dirty="0" smtClean="0"/>
              <a:t> </a:t>
            </a:r>
            <a:r>
              <a:rPr lang="de-CH" sz="4000" dirty="0" err="1" smtClean="0"/>
              <a:t>balun</a:t>
            </a:r>
            <a:r>
              <a:rPr lang="de-CH" sz="4000" dirty="0" smtClean="0"/>
              <a:t>, </a:t>
            </a:r>
            <a:r>
              <a:rPr lang="de-CH" sz="4000" dirty="0" err="1" smtClean="0"/>
              <a:t>Strom-Balun</a:t>
            </a:r>
            <a:r>
              <a:rPr lang="de-CH" sz="4000" dirty="0" smtClean="0"/>
              <a:t>, Mantel-</a:t>
            </a:r>
            <a:br>
              <a:rPr lang="de-CH" sz="4000" dirty="0" smtClean="0"/>
            </a:br>
            <a:r>
              <a:rPr lang="de-CH" sz="4000" dirty="0" smtClean="0"/>
              <a:t>       </a:t>
            </a:r>
            <a:r>
              <a:rPr lang="de-CH" sz="4000" dirty="0" err="1" smtClean="0"/>
              <a:t>wellensperre</a:t>
            </a:r>
            <a:r>
              <a:rPr lang="de-CH" sz="4000" dirty="0" smtClean="0"/>
              <a:t>)</a:t>
            </a:r>
          </a:p>
          <a:p>
            <a:pPr lvl="0"/>
            <a:r>
              <a:rPr lang="de-CH" sz="4000" dirty="0" smtClean="0"/>
              <a:t>c.) Gleichtaktströme ableiten (</a:t>
            </a:r>
            <a:r>
              <a:rPr lang="de-CH" sz="4000" dirty="0" err="1" smtClean="0"/>
              <a:t>Symetrie-</a:t>
            </a:r>
            <a:r>
              <a:rPr lang="de-CH" sz="4000" dirty="0" smtClean="0"/>
              <a:t/>
            </a:r>
            <a:br>
              <a:rPr lang="de-CH" sz="4000" dirty="0" smtClean="0"/>
            </a:br>
            <a:r>
              <a:rPr lang="de-CH" sz="4000" dirty="0" smtClean="0"/>
              <a:t>      </a:t>
            </a:r>
            <a:r>
              <a:rPr lang="de-CH" sz="4000" dirty="0" err="1" smtClean="0"/>
              <a:t>glied</a:t>
            </a:r>
            <a:r>
              <a:rPr lang="de-CH" sz="4000" dirty="0" smtClean="0"/>
              <a:t>, </a:t>
            </a:r>
            <a:r>
              <a:rPr lang="de-CH" sz="4000" dirty="0" err="1" smtClean="0"/>
              <a:t>voltage</a:t>
            </a:r>
            <a:r>
              <a:rPr lang="de-CH" sz="4000" dirty="0" smtClean="0"/>
              <a:t> </a:t>
            </a:r>
            <a:r>
              <a:rPr lang="de-CH" sz="4000" dirty="0" err="1" smtClean="0"/>
              <a:t>balun</a:t>
            </a:r>
            <a:r>
              <a:rPr lang="de-CH" sz="4000" dirty="0" smtClean="0"/>
              <a:t>, Spannungs-</a:t>
            </a:r>
            <a:br>
              <a:rPr lang="de-CH" sz="4000" dirty="0" smtClean="0"/>
            </a:br>
            <a:r>
              <a:rPr lang="de-CH" sz="4000" dirty="0" smtClean="0"/>
              <a:t>      Balun)</a:t>
            </a:r>
            <a:endParaRPr lang="de-CH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0A52BF89-05F8-4207-A745-B88D6C03789C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15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791840" y="683493"/>
            <a:ext cx="8812028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6 Nicht jeder Balun ist ein Balun</a:t>
            </a:r>
            <a:endParaRPr lang="de-CH" dirty="0">
              <a:solidFill>
                <a:schemeClr val="accent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9585" y="1763613"/>
            <a:ext cx="936104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Prüfung SWR</a:t>
            </a:r>
            <a:endParaRPr lang="de-CH" sz="4000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647824" y="3203773"/>
          <a:ext cx="8424936" cy="2065336"/>
        </p:xfrm>
        <a:graphic>
          <a:graphicData uri="http://schemas.openxmlformats.org/presentationml/2006/ole">
            <p:oleObj spid="_x0000_s43009" name="Visio" r:id="rId4" imgW="3925032" imgH="966600" progId="Visio.Drawing.6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11C18910-B461-4948-86A0-6B0B9F707B9C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16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575816" y="683493"/>
            <a:ext cx="8812028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6 Nicht jeder Balun ist ein Balun</a:t>
            </a:r>
            <a:endParaRPr lang="de-CH" dirty="0">
              <a:solidFill>
                <a:schemeClr val="accent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9585" y="1763613"/>
            <a:ext cx="8425183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Prüfung Übersetzungs-Verhältnis</a:t>
            </a:r>
            <a:endParaRPr lang="de-CH" sz="4000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791840" y="2987749"/>
          <a:ext cx="8812068" cy="2160240"/>
        </p:xfrm>
        <a:graphic>
          <a:graphicData uri="http://schemas.openxmlformats.org/presentationml/2006/ole">
            <p:oleObj spid="_x0000_s51203" name="Visio" r:id="rId4" imgW="3925032" imgH="966600" progId="Visio.Drawing.6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86F2B49B-971A-4CB8-A15E-3016E4B1728D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17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359792" y="683493"/>
            <a:ext cx="8812028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6 Nicht jeder Balun ist ein Balun</a:t>
            </a:r>
            <a:endParaRPr lang="de-CH" dirty="0">
              <a:solidFill>
                <a:schemeClr val="accent6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979637"/>
            <a:ext cx="4748659" cy="318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304" y="1907629"/>
            <a:ext cx="4852596" cy="34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6552480" y="5796061"/>
            <a:ext cx="26642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Kommerzieller Balun</a:t>
            </a:r>
            <a:endParaRPr lang="de-CH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08" y="5436021"/>
            <a:ext cx="5400600" cy="135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86F2B49B-971A-4CB8-A15E-3016E4B1728D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18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359792" y="683493"/>
            <a:ext cx="8812028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6 Nicht jeder Balun ist ein Balun</a:t>
            </a:r>
            <a:endParaRPr lang="de-CH" dirty="0">
              <a:solidFill>
                <a:schemeClr val="accent6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Textfeld 15"/>
          <p:cNvSpPr txBox="1"/>
          <p:nvPr/>
        </p:nvSpPr>
        <p:spPr>
          <a:xfrm>
            <a:off x="6912520" y="5796061"/>
            <a:ext cx="230425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Eigenbau HB9PJT</a:t>
            </a:r>
            <a:endParaRPr lang="de-CH" dirty="0"/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619597"/>
            <a:ext cx="4824536" cy="33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31965"/>
            <a:ext cx="6000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312" y="1691605"/>
            <a:ext cx="4680273" cy="335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86F2B49B-971A-4CB8-A15E-3016E4B1728D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19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575816" y="683493"/>
            <a:ext cx="8812028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6 Nicht jeder Balun ist ein Balun</a:t>
            </a:r>
            <a:endParaRPr lang="de-CH" dirty="0">
              <a:solidFill>
                <a:schemeClr val="accent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20185" y="1619597"/>
            <a:ext cx="3312615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Trenn-Test-Prüfung</a:t>
            </a:r>
            <a:endParaRPr lang="de-CH" sz="4000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503808" y="1857210"/>
          <a:ext cx="7632848" cy="5162987"/>
        </p:xfrm>
        <a:graphic>
          <a:graphicData uri="http://schemas.openxmlformats.org/presentationml/2006/ole">
            <p:oleObj spid="_x0000_s53251" name="Visio" r:id="rId4" imgW="2628394" imgH="1775250" progId="Visio.Drawing.6">
              <p:embed/>
            </p:oleObj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976169" y="2915741"/>
            <a:ext cx="410445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/>
              <a:t>Ein guter Balun weist eine Einfüge-Dämpfung (Gleichtaktstrom) von &gt;20dB auf.</a:t>
            </a:r>
            <a:endParaRPr lang="de-CH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18AF1ACA-B0EC-45AC-BFCB-F6D6F5E64D64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503561" y="1599454"/>
            <a:ext cx="9577064" cy="5960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CH" sz="4400" dirty="0" smtClean="0">
                <a:solidFill>
                  <a:schemeClr val="accent6"/>
                </a:solidFill>
              </a:rPr>
              <a:t> </a:t>
            </a:r>
            <a:r>
              <a:rPr lang="de-CH" sz="4400" dirty="0" smtClean="0"/>
              <a:t>Einleitung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4400" dirty="0" smtClean="0"/>
              <a:t> Theorie Teil 1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4400" dirty="0" smtClean="0"/>
              <a:t> Praxis – Beispiel 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4400" dirty="0" smtClean="0"/>
              <a:t> Theorie Teil 2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4400" dirty="0" smtClean="0"/>
              <a:t> Was muss ein Balun alles können?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4400" dirty="0" smtClean="0"/>
              <a:t> Nicht jeder </a:t>
            </a:r>
            <a:r>
              <a:rPr lang="de-CH" sz="4400" dirty="0" err="1" smtClean="0"/>
              <a:t>Balun</a:t>
            </a:r>
            <a:r>
              <a:rPr lang="de-CH" sz="4400" dirty="0" smtClean="0"/>
              <a:t> ist ein </a:t>
            </a:r>
            <a:r>
              <a:rPr lang="de-CH" sz="4400" dirty="0" err="1" smtClean="0"/>
              <a:t>Balun</a:t>
            </a:r>
            <a:endParaRPr lang="de-CH" sz="4400" dirty="0" smtClean="0"/>
          </a:p>
          <a:p>
            <a:pPr marL="342900" indent="-342900">
              <a:buFont typeface="+mj-lt"/>
              <a:buAutoNum type="arabicPeriod"/>
            </a:pPr>
            <a:r>
              <a:rPr lang="de-CH" sz="4400" dirty="0" smtClean="0"/>
              <a:t> Schluss – Fragen?</a:t>
            </a:r>
          </a:p>
          <a:p>
            <a:pPr marL="342900" indent="-342900">
              <a:buFont typeface="+mj-lt"/>
              <a:buAutoNum type="arabicPeriod"/>
            </a:pPr>
            <a:endParaRPr lang="de-CH" sz="4400" dirty="0" smtClean="0">
              <a:solidFill>
                <a:schemeClr val="accent6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de-CH" sz="4000" dirty="0" smtClean="0">
              <a:solidFill>
                <a:schemeClr val="accent6"/>
              </a:solidFill>
            </a:endParaRPr>
          </a:p>
          <a:p>
            <a:endParaRPr lang="de-CH" dirty="0" smtClean="0"/>
          </a:p>
        </p:txBody>
      </p:sp>
      <p:sp>
        <p:nvSpPr>
          <p:cNvPr id="11" name="Rechteck 10"/>
          <p:cNvSpPr/>
          <p:nvPr/>
        </p:nvSpPr>
        <p:spPr>
          <a:xfrm>
            <a:off x="3888184" y="683493"/>
            <a:ext cx="1689886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Inhalt</a:t>
            </a:r>
            <a:endParaRPr lang="de-CH" dirty="0">
              <a:solidFill>
                <a:schemeClr val="accent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86F2B49B-971A-4CB8-A15E-3016E4B1728D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20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359792" y="683493"/>
            <a:ext cx="8812028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6 Nicht jeder Balun ist ein Balun</a:t>
            </a:r>
            <a:endParaRPr lang="de-CH" dirty="0">
              <a:solidFill>
                <a:schemeClr val="accent6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Textfeld 15"/>
          <p:cNvSpPr txBox="1"/>
          <p:nvPr/>
        </p:nvSpPr>
        <p:spPr>
          <a:xfrm>
            <a:off x="11016976" y="5364013"/>
            <a:ext cx="230425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Eigenbau HB9PJT</a:t>
            </a:r>
            <a:endParaRPr lang="de-CH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288" y="1763613"/>
            <a:ext cx="469614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76" y="1547589"/>
            <a:ext cx="4608512" cy="492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1367904" y="6444133"/>
            <a:ext cx="252028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Kommerzieller Balun</a:t>
            </a:r>
            <a:endParaRPr lang="de-CH" dirty="0"/>
          </a:p>
        </p:txBody>
      </p:sp>
      <p:sp>
        <p:nvSpPr>
          <p:cNvPr id="18" name="Textfeld 17"/>
          <p:cNvSpPr txBox="1"/>
          <p:nvPr/>
        </p:nvSpPr>
        <p:spPr>
          <a:xfrm>
            <a:off x="5616376" y="6444133"/>
            <a:ext cx="252028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Eigenbau HB9PJT</a:t>
            </a:r>
            <a:endParaRPr lang="de-C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C2A6F6F0-0268-4F55-AE5E-524C9C468D0E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21</a:t>
            </a:fld>
            <a:endParaRPr lang="de-CH" smtClean="0">
              <a:ea typeface="Microsoft YaHei" pitchFamily="34" charset="-122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744168" y="611485"/>
            <a:ext cx="2568332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4400" b="1" dirty="0" smtClean="0">
                <a:solidFill>
                  <a:schemeClr val="accent6"/>
                </a:solidFill>
              </a:rPr>
              <a:t>Fragen ?</a:t>
            </a:r>
            <a:endParaRPr lang="de-CH" dirty="0">
              <a:solidFill>
                <a:schemeClr val="accent6"/>
              </a:solidFill>
            </a:endParaRPr>
          </a:p>
        </p:txBody>
      </p:sp>
      <p:pic>
        <p:nvPicPr>
          <p:cNvPr id="98306" name="Picture 2" descr="C:\Users\BXE\AppData\Local\Microsoft\Windows\Temporary Internet Files\Content.IE5\0STRLNQW\MC9002821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064" y="1907629"/>
            <a:ext cx="4248472" cy="489879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C2A6F6F0-0268-4F55-AE5E-524C9C468D0E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22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647824" y="899517"/>
            <a:ext cx="8289321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rgbClr val="D73F21"/>
                </a:solidFill>
              </a:rPr>
              <a:t>Danke für die Aufmerksamkeit</a:t>
            </a:r>
            <a:endParaRPr lang="de-CH" dirty="0">
              <a:solidFill>
                <a:srgbClr val="D73F21"/>
              </a:solidFill>
            </a:endParaRPr>
          </a:p>
        </p:txBody>
      </p:sp>
      <p:pic>
        <p:nvPicPr>
          <p:cNvPr id="99331" name="Picture 3" descr="C:\Users\BXE\AppData\Local\Microsoft\Windows\Temporary Internet Files\Content.IE5\0STRLNQW\MC9004344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856" y="2267669"/>
            <a:ext cx="7995491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B64D1A76-C4CE-46AB-9E22-5AF38EB97070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3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2880072" y="683493"/>
            <a:ext cx="3384260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1 Einleitung</a:t>
            </a:r>
            <a:endParaRPr lang="de-CH" dirty="0">
              <a:solidFill>
                <a:schemeClr val="accent6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9792" y="1763613"/>
            <a:ext cx="9361040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CH" sz="4000" dirty="0" smtClean="0"/>
              <a:t>Jeder weis, dass es ein Balun braucht</a:t>
            </a:r>
          </a:p>
          <a:p>
            <a:pPr>
              <a:buFontTx/>
              <a:buChar char="-"/>
            </a:pPr>
            <a:endParaRPr lang="de-CH" sz="4000" dirty="0" smtClean="0"/>
          </a:p>
          <a:p>
            <a:pPr>
              <a:buFontTx/>
              <a:buChar char="-"/>
            </a:pPr>
            <a:r>
              <a:rPr lang="de-CH" sz="4000" dirty="0" smtClean="0"/>
              <a:t>Einige behaupten es ist nicht zwingend</a:t>
            </a:r>
            <a:br>
              <a:rPr lang="de-CH" sz="4000" dirty="0" smtClean="0"/>
            </a:br>
            <a:r>
              <a:rPr lang="de-CH" sz="4000" dirty="0" smtClean="0"/>
              <a:t>  nötig, sie arbeiten ohne Balun auch DX</a:t>
            </a:r>
          </a:p>
          <a:p>
            <a:pPr>
              <a:buFontTx/>
              <a:buChar char="-"/>
            </a:pPr>
            <a:endParaRPr lang="de-CH" sz="4000" dirty="0" smtClean="0"/>
          </a:p>
          <a:p>
            <a:pPr>
              <a:buFontTx/>
              <a:buChar char="-"/>
            </a:pPr>
            <a:r>
              <a:rPr lang="de-CH" sz="4000" dirty="0" smtClean="0"/>
              <a:t> Wer hat nun recht?</a:t>
            </a:r>
            <a:br>
              <a:rPr lang="de-CH" sz="4000" dirty="0" smtClean="0"/>
            </a:br>
            <a:r>
              <a:rPr lang="de-CH" sz="4000" dirty="0" smtClean="0"/>
              <a:t>   Wir werden dies heute erfahren</a:t>
            </a:r>
          </a:p>
          <a:p>
            <a:endParaRPr lang="de-CH" sz="4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4261D9F-2270-41F5-8F47-01ACCDB0E6B8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4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2880072" y="683493"/>
            <a:ext cx="3783215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Theorie Teil 1</a:t>
            </a:r>
            <a:endParaRPr lang="de-CH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Tranceiver &amp; Anten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064" y="1438700"/>
            <a:ext cx="4176464" cy="543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FC6826A6-F257-4B6A-8DBB-B1021153FF9C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5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2664048" y="683493"/>
            <a:ext cx="3783215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Theorie Teil 1</a:t>
            </a:r>
            <a:endParaRPr lang="de-CH" sz="4400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4" y="1403573"/>
            <a:ext cx="95050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C36BE3B-1D3C-4979-BBAE-186FD50C4DC9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6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2664048" y="683493"/>
            <a:ext cx="3783215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Theorie Teil 1</a:t>
            </a:r>
            <a:endParaRPr lang="de-CH" sz="4400" dirty="0">
              <a:solidFill>
                <a:schemeClr val="accent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5776" y="1475581"/>
            <a:ext cx="9649072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 smtClean="0"/>
              <a:t>Nachteile der entstehenden Mantelströme</a:t>
            </a:r>
          </a:p>
          <a:p>
            <a:endParaRPr lang="de-CH" sz="4000" dirty="0" smtClean="0"/>
          </a:p>
          <a:p>
            <a:pPr>
              <a:buFontTx/>
              <a:buChar char="-"/>
            </a:pPr>
            <a:r>
              <a:rPr lang="de-CH" sz="4000" dirty="0" smtClean="0"/>
              <a:t>BCI / TVI / Tel, Heizung- Steuerung etc.</a:t>
            </a:r>
          </a:p>
          <a:p>
            <a:pPr>
              <a:buFontTx/>
              <a:buChar char="-"/>
            </a:pPr>
            <a:r>
              <a:rPr lang="de-CH" sz="4000" dirty="0" smtClean="0"/>
              <a:t> Ich als Funkamateure werde von</a:t>
            </a:r>
            <a:br>
              <a:rPr lang="de-CH" sz="4000" dirty="0" smtClean="0"/>
            </a:br>
            <a:r>
              <a:rPr lang="de-CH" sz="4000" dirty="0" smtClean="0"/>
              <a:t>   Computer, Fernseher, Schaltnetzteil etc.</a:t>
            </a:r>
            <a:br>
              <a:rPr lang="de-CH" sz="4000" dirty="0" smtClean="0"/>
            </a:br>
            <a:r>
              <a:rPr lang="de-CH" sz="4000" dirty="0" smtClean="0"/>
              <a:t>   Gestört</a:t>
            </a:r>
          </a:p>
          <a:p>
            <a:pPr>
              <a:buFontTx/>
              <a:buChar char="-"/>
            </a:pPr>
            <a:r>
              <a:rPr lang="de-CH" sz="4000" dirty="0" smtClean="0"/>
              <a:t> Einige behaupten das Richtstrahl-</a:t>
            </a:r>
            <a:br>
              <a:rPr lang="de-CH" sz="4000" dirty="0" smtClean="0"/>
            </a:br>
            <a:r>
              <a:rPr lang="de-CH" sz="4000" dirty="0" smtClean="0"/>
              <a:t>  Diagramm werde verfälscht</a:t>
            </a:r>
            <a:endParaRPr lang="de-CH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40F9FD6D-8F5E-471C-866E-A1E15AA99A23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7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2664048" y="683493"/>
            <a:ext cx="3783215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Theorie Teil 1</a:t>
            </a:r>
            <a:endParaRPr lang="de-CH" sz="4400" dirty="0">
              <a:solidFill>
                <a:schemeClr val="accent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5776" y="1475581"/>
            <a:ext cx="3600400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 smtClean="0"/>
              <a:t>Die Lösung</a:t>
            </a:r>
          </a:p>
          <a:p>
            <a:endParaRPr lang="de-CH" sz="4000" dirty="0" smtClean="0"/>
          </a:p>
          <a:p>
            <a:r>
              <a:rPr lang="de-CH" sz="4000" dirty="0" smtClean="0"/>
              <a:t>Ein Übergang-Stück</a:t>
            </a:r>
          </a:p>
          <a:p>
            <a:endParaRPr lang="de-CH" sz="4000" dirty="0" smtClean="0"/>
          </a:p>
          <a:p>
            <a:r>
              <a:rPr lang="de-CH" sz="4000" b="1" u="sng" dirty="0" smtClean="0"/>
              <a:t>ba</a:t>
            </a:r>
            <a:r>
              <a:rPr lang="de-CH" sz="4000" dirty="0" smtClean="0"/>
              <a:t>lanced to </a:t>
            </a:r>
            <a:r>
              <a:rPr lang="de-CH" sz="4000" b="1" u="sng" dirty="0" smtClean="0"/>
              <a:t>un</a:t>
            </a:r>
            <a:r>
              <a:rPr lang="de-CH" sz="4000" dirty="0" smtClean="0"/>
              <a:t>balanced</a:t>
            </a:r>
            <a:br>
              <a:rPr lang="de-CH" sz="4000" dirty="0" smtClean="0"/>
            </a:br>
            <a:r>
              <a:rPr lang="de-CH" sz="4000" dirty="0" smtClean="0"/>
              <a:t>= Balun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240" y="1475581"/>
            <a:ext cx="5256584" cy="538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B6B2C64F-F0F7-4AA1-8D15-CD4DB105C858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8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1511920" y="683493"/>
            <a:ext cx="4705134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3 Praxis-Beispiel</a:t>
            </a:r>
            <a:endParaRPr lang="de-CH" sz="4400" dirty="0">
              <a:solidFill>
                <a:schemeClr val="accent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7784" y="6372125"/>
            <a:ext cx="936104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Wir überzeugen uns selbst</a:t>
            </a:r>
            <a:endParaRPr lang="de-CH" sz="4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1691605"/>
            <a:ext cx="4428492" cy="432048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328" y="1691604"/>
            <a:ext cx="4104456" cy="43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2"/>
          <p:cNvSpPr>
            <a:spLocks noGrp="1"/>
          </p:cNvSpPr>
          <p:nvPr>
            <p:ph type="dt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474C24F-5152-4CCC-A92C-D060F223D346}" type="datetime3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23/03/15</a:t>
            </a:fld>
            <a:endParaRPr lang="de-CH" dirty="0" smtClean="0">
              <a:ea typeface="Microsoft YaHei" pitchFamily="34" charset="-122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CH" dirty="0" smtClean="0">
                <a:ea typeface="Microsoft YaHei" pitchFamily="34" charset="-122"/>
              </a:rPr>
              <a:t>Der </a:t>
            </a:r>
            <a:r>
              <a:rPr lang="de-CH" dirty="0" err="1" smtClean="0">
                <a:ea typeface="Microsoft YaHei" pitchFamily="34" charset="-122"/>
              </a:rPr>
              <a:t>Balun</a:t>
            </a:r>
            <a:r>
              <a:rPr lang="de-CH" dirty="0" smtClean="0">
                <a:ea typeface="Microsoft YaHei" pitchFamily="34" charset="-122"/>
              </a:rPr>
              <a:t> </a:t>
            </a:r>
            <a:r>
              <a:rPr lang="de-CH" dirty="0" err="1" smtClean="0">
                <a:ea typeface="Microsoft YaHei" pitchFamily="34" charset="-122"/>
              </a:rPr>
              <a:t>by</a:t>
            </a:r>
            <a:r>
              <a:rPr lang="de-CH" dirty="0" smtClean="0">
                <a:ea typeface="Microsoft YaHei" pitchFamily="34" charset="-122"/>
              </a:rPr>
              <a:t> HB9BXE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DCFA36-7022-4411-B362-44F9230F566D}" type="slidenum">
              <a:rPr lang="de-CH" smtClean="0"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9</a:t>
            </a:fld>
            <a:endParaRPr lang="de-CH" smtClean="0">
              <a:ea typeface="Microsoft YaHei" pitchFamily="34" charset="-12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463" y="503238"/>
            <a:ext cx="9718675" cy="1044575"/>
            <a:chOff x="91" y="317"/>
            <a:chExt cx="6122" cy="658"/>
          </a:xfrm>
        </p:grpSpPr>
        <p:sp>
          <p:nvSpPr>
            <p:cNvPr id="14342" name="Text Box 2"/>
            <p:cNvSpPr txBox="1">
              <a:spLocks noChangeArrowheads="1"/>
            </p:cNvSpPr>
            <p:nvPr/>
          </p:nvSpPr>
          <p:spPr bwMode="auto">
            <a:xfrm>
              <a:off x="91" y="317"/>
              <a:ext cx="6122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 algn="ctr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800" b="1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  <a:p>
              <a:pPr marL="215900" indent="-215900">
                <a:lnSpc>
                  <a:spcPct val="100000"/>
                </a:lnSpc>
                <a:spcBef>
                  <a:spcPts val="1750"/>
                </a:spcBef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de-CH" sz="2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2664048" y="683493"/>
            <a:ext cx="4705134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 smtClean="0">
                <a:solidFill>
                  <a:schemeClr val="accent6"/>
                </a:solidFill>
              </a:rPr>
              <a:t>3 Praxis-Beispiel</a:t>
            </a:r>
            <a:endParaRPr lang="de-CH" dirty="0">
              <a:solidFill>
                <a:schemeClr val="accent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5776" y="5796061"/>
            <a:ext cx="9361040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/>
              <a:t>Wir messen die Störung SNR mit- und ohne Balun</a:t>
            </a:r>
            <a:br>
              <a:rPr lang="de-CH" sz="4000" dirty="0" smtClean="0"/>
            </a:br>
            <a:endParaRPr lang="de-CH" sz="40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4" y="1619597"/>
            <a:ext cx="955801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keanos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keanos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414</Words>
  <Application>Microsoft Office PowerPoint</Application>
  <PresentationFormat>Benutzerdefiniert</PresentationFormat>
  <Paragraphs>265</Paragraphs>
  <Slides>22</Slides>
  <Notes>22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Okeanos</vt:lpstr>
      <vt:lpstr>Benutzerdefiniertes Design</vt:lpstr>
      <vt:lpstr>Visio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</dc:creator>
  <cp:lastModifiedBy>HB9BXE</cp:lastModifiedBy>
  <cp:revision>196</cp:revision>
  <cp:lastPrinted>1601-01-01T00:00:00Z</cp:lastPrinted>
  <dcterms:created xsi:type="dcterms:W3CDTF">2012-09-29T20:50:59Z</dcterms:created>
  <dcterms:modified xsi:type="dcterms:W3CDTF">2015-03-23T20:27:13Z</dcterms:modified>
</cp:coreProperties>
</file>