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27" r:id="rId3"/>
    <p:sldId id="299" r:id="rId4"/>
    <p:sldId id="296" r:id="rId5"/>
    <p:sldId id="328" r:id="rId6"/>
    <p:sldId id="297" r:id="rId7"/>
    <p:sldId id="343" r:id="rId8"/>
    <p:sldId id="345" r:id="rId9"/>
    <p:sldId id="346" r:id="rId10"/>
    <p:sldId id="344" r:id="rId11"/>
    <p:sldId id="349" r:id="rId12"/>
    <p:sldId id="348" r:id="rId13"/>
    <p:sldId id="332" r:id="rId14"/>
    <p:sldId id="334" r:id="rId15"/>
    <p:sldId id="301" r:id="rId16"/>
    <p:sldId id="303" r:id="rId17"/>
    <p:sldId id="341" r:id="rId18"/>
    <p:sldId id="300" r:id="rId19"/>
    <p:sldId id="305" r:id="rId20"/>
    <p:sldId id="307" r:id="rId21"/>
    <p:sldId id="333" r:id="rId22"/>
    <p:sldId id="335" r:id="rId23"/>
    <p:sldId id="302" r:id="rId24"/>
    <p:sldId id="306" r:id="rId25"/>
    <p:sldId id="309" r:id="rId26"/>
    <p:sldId id="336" r:id="rId27"/>
    <p:sldId id="329" r:id="rId28"/>
    <p:sldId id="337" r:id="rId29"/>
    <p:sldId id="331" r:id="rId30"/>
    <p:sldId id="308" r:id="rId31"/>
    <p:sldId id="313" r:id="rId32"/>
    <p:sldId id="311" r:id="rId33"/>
    <p:sldId id="312" r:id="rId34"/>
    <p:sldId id="320" r:id="rId35"/>
    <p:sldId id="321" r:id="rId36"/>
    <p:sldId id="347" r:id="rId37"/>
    <p:sldId id="325" r:id="rId38"/>
    <p:sldId id="315" r:id="rId39"/>
    <p:sldId id="342" r:id="rId40"/>
    <p:sldId id="317" r:id="rId41"/>
    <p:sldId id="316" r:id="rId42"/>
    <p:sldId id="318" r:id="rId43"/>
    <p:sldId id="319" r:id="rId44"/>
    <p:sldId id="338" r:id="rId45"/>
    <p:sldId id="323" r:id="rId4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D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1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DD4E5-89FD-4614-855D-73FD78F89F89}" type="datetimeFigureOut">
              <a:rPr lang="de-CH" smtClean="0"/>
              <a:t>07.04.2021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0DB0-7E2A-4B3E-BD20-7791E1F733C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966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010400" y="6458039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+mj-lt"/>
              </a:defRPr>
            </a:lvl1pPr>
          </a:lstStyle>
          <a:p>
            <a:fld id="{F4729642-72C5-441D-AA46-CFD7C1A25BB0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/>
          <p:cNvSpPr txBox="1"/>
          <p:nvPr userDrawn="1"/>
        </p:nvSpPr>
        <p:spPr>
          <a:xfrm>
            <a:off x="219" y="116632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3D-Druckverfahren</a:t>
            </a:r>
            <a:endParaRPr lang="de-CH" sz="2400" b="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320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BB4288-3382-40F8-A072-A30BA5ABB037}" type="datetime1">
              <a:rPr lang="de-CH" smtClean="0"/>
              <a:t>07.04.2021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968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ACE445-4B84-409B-B5DA-10FD29AA03E5}" type="datetime1">
              <a:rPr lang="de-CH" smtClean="0"/>
              <a:t>07.04.2021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495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0E38B6-AA48-43C3-A58E-3E0582E975A4}" type="datetime1">
              <a:rPr lang="de-CH" smtClean="0"/>
              <a:t>07.04.2021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201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3DE2DD-6997-4721-A615-72A8672CA092}" type="datetime1">
              <a:rPr lang="de-CH" smtClean="0"/>
              <a:t>07.04.2021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46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16F195-5415-4428-BEF2-7DAD18236D40}" type="datetime1">
              <a:rPr lang="de-CH" smtClean="0"/>
              <a:t>07.04.2021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855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E6BB90-FF2E-45FB-AF11-34104F1A384D}" type="datetime1">
              <a:rPr lang="de-CH" smtClean="0"/>
              <a:t>07.04.2021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209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E0E75F-23B6-4C57-8EC7-3636FFE2399A}" type="datetime1">
              <a:rPr lang="de-CH" smtClean="0"/>
              <a:t>07.04.2021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0371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AE5311-64F9-4793-A6E4-03569B842B45}" type="datetime1">
              <a:rPr lang="de-CH" smtClean="0"/>
              <a:t>07.04.2021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237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4770B2-7FEC-4D5A-81E3-0C7A170CD6FC}" type="datetime1">
              <a:rPr lang="de-CH" smtClean="0"/>
              <a:t>07.04.2021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942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16F53B-04F0-4A46-88C9-4F543DAC68D9}" type="datetime1">
              <a:rPr lang="de-CH" smtClean="0"/>
              <a:t>07.04.2021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729642-72C5-441D-AA46-CFD7C1A25BB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665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496" y="-27384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/>
              <a:t>Citronensäurezyklus</a:t>
            </a:r>
            <a:endParaRPr lang="de-CH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92696"/>
            <a:ext cx="9144000" cy="0"/>
          </a:xfrm>
          <a:prstGeom prst="line">
            <a:avLst/>
          </a:prstGeom>
          <a:ln w="50800" cmpd="thickThin">
            <a:gradFill flip="none" rotWithShape="1">
              <a:gsLst>
                <a:gs pos="0">
                  <a:srgbClr val="03D4A8"/>
                </a:gs>
                <a:gs pos="51000">
                  <a:srgbClr val="21D6E0">
                    <a:lumMod val="93000"/>
                  </a:srgbClr>
                </a:gs>
                <a:gs pos="100000">
                  <a:srgbClr val="0087E6"/>
                </a:gs>
                <a:gs pos="100000">
                  <a:srgbClr val="005CBF"/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138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107504" y="759893"/>
            <a:ext cx="7211269" cy="5702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93528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10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54970AC-04F3-40CF-90AE-FB93AB836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37616"/>
            <a:ext cx="2693743" cy="560298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CE068DB4-D887-4924-91FC-8B137FF01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xmlns="" id="{57E1A778-3890-4F9C-8681-220C32B351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70D27A0-D987-4E5D-A4F5-AFD12C9F9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1700808"/>
            <a:ext cx="8604448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11</a:t>
            </a:fld>
            <a:endParaRPr lang="de-CH" dirty="0">
              <a:solidFill>
                <a:srgbClr val="FFFF00"/>
              </a:solidFill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xmlns="" id="{317E67A9-1A1D-416D-A0B9-9D9B3E5A3DEE}"/>
              </a:ext>
            </a:extLst>
          </p:cNvPr>
          <p:cNvGrpSpPr/>
          <p:nvPr/>
        </p:nvGrpSpPr>
        <p:grpSpPr>
          <a:xfrm>
            <a:off x="988430" y="1052736"/>
            <a:ext cx="7350186" cy="5328592"/>
            <a:chOff x="988430" y="1052736"/>
            <a:chExt cx="7350186" cy="532859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xmlns="" id="{0B51340E-788B-4962-AFCB-7A511AF7C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430" y="1052736"/>
              <a:ext cx="7350186" cy="5328592"/>
            </a:xfrm>
            <a:prstGeom prst="rect">
              <a:avLst/>
            </a:prstGeom>
          </p:spPr>
        </p:pic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xmlns="" id="{12D653FC-04A0-4A9D-B3D2-DE3422F1FB54}"/>
                </a:ext>
              </a:extLst>
            </p:cNvPr>
            <p:cNvGrpSpPr/>
            <p:nvPr/>
          </p:nvGrpSpPr>
          <p:grpSpPr>
            <a:xfrm>
              <a:off x="2699792" y="4653136"/>
              <a:ext cx="432048" cy="72008"/>
              <a:chOff x="2699792" y="4653136"/>
              <a:chExt cx="432048" cy="72008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xmlns="" id="{2946A10E-4491-4729-83A2-0F44B8F62EDF}"/>
                  </a:ext>
                </a:extLst>
              </p:cNvPr>
              <p:cNvGrpSpPr/>
              <p:nvPr/>
            </p:nvGrpSpPr>
            <p:grpSpPr>
              <a:xfrm>
                <a:off x="2699792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2" name="Rechteck 1">
                  <a:extLst>
                    <a:ext uri="{FF2B5EF4-FFF2-40B4-BE49-F238E27FC236}">
                      <a16:creationId xmlns:a16="http://schemas.microsoft.com/office/drawing/2014/main" xmlns="" id="{CAFFFCCE-4D5A-44BE-AAB0-7A22E9642AA6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" name="Rechteck 4">
                  <a:extLst>
                    <a:ext uri="{FF2B5EF4-FFF2-40B4-BE49-F238E27FC236}">
                      <a16:creationId xmlns:a16="http://schemas.microsoft.com/office/drawing/2014/main" xmlns="" id="{35657F99-AC37-4706-98EF-05C5E04ABBE3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" name="Rechteck 5">
                  <a:extLst>
                    <a:ext uri="{FF2B5EF4-FFF2-40B4-BE49-F238E27FC236}">
                      <a16:creationId xmlns:a16="http://schemas.microsoft.com/office/drawing/2014/main" xmlns="" id="{87DDAA02-1433-4EDB-9548-24151CDAB033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xmlns="" id="{CE696BAF-8C02-41A9-BFC6-F7FE4C246641}"/>
                  </a:ext>
                </a:extLst>
              </p:cNvPr>
              <p:cNvGrpSpPr/>
              <p:nvPr/>
            </p:nvGrpSpPr>
            <p:grpSpPr>
              <a:xfrm>
                <a:off x="2942105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9" name="Rechteck 8">
                  <a:extLst>
                    <a:ext uri="{FF2B5EF4-FFF2-40B4-BE49-F238E27FC236}">
                      <a16:creationId xmlns:a16="http://schemas.microsoft.com/office/drawing/2014/main" xmlns="" id="{4B67FEC5-FF95-4993-8B11-5815274512A0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xmlns="" id="{295B45DF-8120-49BC-800A-2BD29E4C6CD8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xmlns="" id="{DFECAE3A-C1AD-4313-B089-6490111A684E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xmlns="" id="{99C03D3A-A150-49F3-AB88-9C12AC6CEC85}"/>
                </a:ext>
              </a:extLst>
            </p:cNvPr>
            <p:cNvGrpSpPr/>
            <p:nvPr/>
          </p:nvGrpSpPr>
          <p:grpSpPr>
            <a:xfrm>
              <a:off x="3491880" y="4653136"/>
              <a:ext cx="432048" cy="72008"/>
              <a:chOff x="2699792" y="4653136"/>
              <a:chExt cx="432048" cy="72008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xmlns="" id="{A63BC076-438A-4A51-9BF7-8634FDD321E2}"/>
                  </a:ext>
                </a:extLst>
              </p:cNvPr>
              <p:cNvGrpSpPr/>
              <p:nvPr/>
            </p:nvGrpSpPr>
            <p:grpSpPr>
              <a:xfrm>
                <a:off x="2699792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xmlns="" id="{297286F2-EA21-46AE-9C8B-E3E68CA8DEB9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xmlns="" id="{1883BEFD-B549-46AE-B5AE-ECD9480F632E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xmlns="" id="{FA1F4966-571D-4990-BC72-02E50397F446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xmlns="" id="{4EB3F607-1551-4DBA-A094-9631B1B77AF2}"/>
                  </a:ext>
                </a:extLst>
              </p:cNvPr>
              <p:cNvGrpSpPr/>
              <p:nvPr/>
            </p:nvGrpSpPr>
            <p:grpSpPr>
              <a:xfrm>
                <a:off x="2942105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xmlns="" id="{163CC414-DDF8-43EB-B651-34348E77E780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xmlns="" id="{45DFB6D3-8A9F-4A6E-B237-591CBAE497B9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xmlns="" id="{EBAFBBC9-9D74-4EC1-8A42-2C03EE413653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xmlns="" id="{A51D62EA-155A-4985-835E-A8749F0D9A18}"/>
                </a:ext>
              </a:extLst>
            </p:cNvPr>
            <p:cNvGrpSpPr/>
            <p:nvPr/>
          </p:nvGrpSpPr>
          <p:grpSpPr>
            <a:xfrm>
              <a:off x="3923928" y="4653136"/>
              <a:ext cx="432048" cy="72008"/>
              <a:chOff x="2699792" y="4653136"/>
              <a:chExt cx="432048" cy="72008"/>
            </a:xfrm>
          </p:grpSpPr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xmlns="" id="{D19C96C5-ED2D-42E7-964A-5F87DF289C6D}"/>
                  </a:ext>
                </a:extLst>
              </p:cNvPr>
              <p:cNvGrpSpPr/>
              <p:nvPr/>
            </p:nvGrpSpPr>
            <p:grpSpPr>
              <a:xfrm>
                <a:off x="2699792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28" name="Rechteck 27">
                  <a:extLst>
                    <a:ext uri="{FF2B5EF4-FFF2-40B4-BE49-F238E27FC236}">
                      <a16:creationId xmlns:a16="http://schemas.microsoft.com/office/drawing/2014/main" xmlns="" id="{92D3B9E9-4CB3-4782-8032-055D3A3EFA62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xmlns="" id="{7E57F365-916C-4E29-8756-A7280F0ED108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xmlns="" id="{A7EC24FC-BE43-4064-91EE-4870C4F0EF98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xmlns="" id="{301EA33C-671E-4D6F-8A4C-A70CD272C6E5}"/>
                  </a:ext>
                </a:extLst>
              </p:cNvPr>
              <p:cNvGrpSpPr/>
              <p:nvPr/>
            </p:nvGrpSpPr>
            <p:grpSpPr>
              <a:xfrm>
                <a:off x="2942105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xmlns="" id="{0ED0F783-5456-40AA-860D-970323CC96D5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6" name="Rechteck 25">
                  <a:extLst>
                    <a:ext uri="{FF2B5EF4-FFF2-40B4-BE49-F238E27FC236}">
                      <a16:creationId xmlns:a16="http://schemas.microsoft.com/office/drawing/2014/main" xmlns="" id="{D81CE042-A756-429B-B2A1-FE82B0CA4A68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7" name="Rechteck 26">
                  <a:extLst>
                    <a:ext uri="{FF2B5EF4-FFF2-40B4-BE49-F238E27FC236}">
                      <a16:creationId xmlns:a16="http://schemas.microsoft.com/office/drawing/2014/main" xmlns="" id="{0FB284D0-47D9-44C7-B487-8CFF0D2600E8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xmlns="" id="{0E286D9A-17A6-4E5F-BF03-E7018CC2DAEE}"/>
                </a:ext>
              </a:extLst>
            </p:cNvPr>
            <p:cNvGrpSpPr/>
            <p:nvPr/>
          </p:nvGrpSpPr>
          <p:grpSpPr>
            <a:xfrm>
              <a:off x="3059832" y="4653136"/>
              <a:ext cx="432048" cy="72008"/>
              <a:chOff x="2699792" y="4653136"/>
              <a:chExt cx="432048" cy="72008"/>
            </a:xfrm>
          </p:grpSpPr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xmlns="" id="{DD54E01F-7FD2-48DE-A5BF-70C79F9CE0F1}"/>
                  </a:ext>
                </a:extLst>
              </p:cNvPr>
              <p:cNvGrpSpPr/>
              <p:nvPr/>
            </p:nvGrpSpPr>
            <p:grpSpPr>
              <a:xfrm>
                <a:off x="2699792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37" name="Rechteck 36">
                  <a:extLst>
                    <a:ext uri="{FF2B5EF4-FFF2-40B4-BE49-F238E27FC236}">
                      <a16:creationId xmlns:a16="http://schemas.microsoft.com/office/drawing/2014/main" xmlns="" id="{9682A2C1-D3F6-48FD-A116-93308FCA22E9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xmlns="" id="{38152D46-DACF-4E1E-9884-02E31B54E0C6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9" name="Rechteck 38">
                  <a:extLst>
                    <a:ext uri="{FF2B5EF4-FFF2-40B4-BE49-F238E27FC236}">
                      <a16:creationId xmlns:a16="http://schemas.microsoft.com/office/drawing/2014/main" xmlns="" id="{7F9E0928-8F26-4575-9399-62A33DAC395C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xmlns="" id="{FFAE84F3-8C88-41F8-AB39-E70BF24C21AB}"/>
                  </a:ext>
                </a:extLst>
              </p:cNvPr>
              <p:cNvGrpSpPr/>
              <p:nvPr/>
            </p:nvGrpSpPr>
            <p:grpSpPr>
              <a:xfrm>
                <a:off x="2942105" y="4653136"/>
                <a:ext cx="189735" cy="72008"/>
                <a:chOff x="2699792" y="4653136"/>
                <a:chExt cx="189735" cy="72008"/>
              </a:xfrm>
            </p:grpSpPr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xmlns="" id="{1AA1AE70-437A-4E09-9BFF-16DB07DEF6E3}"/>
                    </a:ext>
                  </a:extLst>
                </p:cNvPr>
                <p:cNvSpPr/>
                <p:nvPr/>
              </p:nvSpPr>
              <p:spPr>
                <a:xfrm>
                  <a:off x="2699792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xmlns="" id="{C8833367-A8D2-44D0-A646-B60FF362DFBB}"/>
                    </a:ext>
                  </a:extLst>
                </p:cNvPr>
                <p:cNvSpPr/>
                <p:nvPr/>
              </p:nvSpPr>
              <p:spPr>
                <a:xfrm>
                  <a:off x="2771800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36" name="Rechteck 35">
                  <a:extLst>
                    <a:ext uri="{FF2B5EF4-FFF2-40B4-BE49-F238E27FC236}">
                      <a16:creationId xmlns:a16="http://schemas.microsoft.com/office/drawing/2014/main" xmlns="" id="{4A53B46E-3DB1-4B67-99AE-8FB4C25E01E8}"/>
                    </a:ext>
                  </a:extLst>
                </p:cNvPr>
                <p:cNvSpPr/>
                <p:nvPr/>
              </p:nvSpPr>
              <p:spPr>
                <a:xfrm>
                  <a:off x="2843808" y="4653136"/>
                  <a:ext cx="45719" cy="7200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</p:grp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xmlns="" id="{DE491FF8-4C3B-4DC2-B046-0392D239CA33}"/>
                </a:ext>
              </a:extLst>
            </p:cNvPr>
            <p:cNvCxnSpPr/>
            <p:nvPr/>
          </p:nvCxnSpPr>
          <p:spPr>
            <a:xfrm flipH="1" flipV="1">
              <a:off x="2699792" y="4797152"/>
              <a:ext cx="549775" cy="648072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xmlns="" id="{4A6F17C0-4BD4-472D-9B85-6E56BEAEC1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9912" y="4797152"/>
              <a:ext cx="504056" cy="648072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xmlns="" id="{A08AEA0D-6122-47F1-84A1-A7DEFE8BA0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1880" y="4725144"/>
              <a:ext cx="1" cy="724783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xmlns="" id="{2D2EEC15-BA11-4493-AD87-558E51E57269}"/>
                </a:ext>
              </a:extLst>
            </p:cNvPr>
            <p:cNvSpPr/>
            <p:nvPr/>
          </p:nvSpPr>
          <p:spPr>
            <a:xfrm>
              <a:off x="2627784" y="4576426"/>
              <a:ext cx="1800199" cy="5042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xmlns="" id="{E2ACD4EB-8C9A-413E-BAE7-2F36E4F00E1C}"/>
                </a:ext>
              </a:extLst>
            </p:cNvPr>
            <p:cNvSpPr/>
            <p:nvPr/>
          </p:nvSpPr>
          <p:spPr>
            <a:xfrm>
              <a:off x="4427983" y="4509120"/>
              <a:ext cx="1394441" cy="12264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xmlns="" id="{CECE5003-A105-4193-B8DD-EED89BF9756D}"/>
                </a:ext>
              </a:extLst>
            </p:cNvPr>
            <p:cNvSpPr/>
            <p:nvPr/>
          </p:nvSpPr>
          <p:spPr>
            <a:xfrm>
              <a:off x="1199529" y="4518644"/>
              <a:ext cx="1440160" cy="12264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xmlns="" id="{43185504-07D2-4BF8-8B60-7022E6C6A290}"/>
                </a:ext>
              </a:extLst>
            </p:cNvPr>
            <p:cNvCxnSpPr/>
            <p:nvPr/>
          </p:nvCxnSpPr>
          <p:spPr>
            <a:xfrm>
              <a:off x="1150012" y="4641293"/>
              <a:ext cx="4723465" cy="11843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xmlns="" id="{EFFCFAAC-5BD6-46C5-8B3F-C1E3F0883A75}"/>
                </a:ext>
              </a:extLst>
            </p:cNvPr>
            <p:cNvCxnSpPr/>
            <p:nvPr/>
          </p:nvCxnSpPr>
          <p:spPr>
            <a:xfrm flipH="1">
              <a:off x="5462387" y="4725144"/>
              <a:ext cx="693791" cy="4807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xmlns="" id="{ED8C7E59-215C-480B-866D-38E2649C7D77}"/>
                </a:ext>
              </a:extLst>
            </p:cNvPr>
            <p:cNvCxnSpPr/>
            <p:nvPr/>
          </p:nvCxnSpPr>
          <p:spPr>
            <a:xfrm flipH="1" flipV="1">
              <a:off x="4336546" y="4797152"/>
              <a:ext cx="1125841" cy="3969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xmlns="" id="{C70D7F87-B78B-4BFC-90FE-64B90CACA3E4}"/>
                </a:ext>
              </a:extLst>
            </p:cNvPr>
            <p:cNvCxnSpPr/>
            <p:nvPr/>
          </p:nvCxnSpPr>
          <p:spPr>
            <a:xfrm flipH="1">
              <a:off x="3969647" y="5710793"/>
              <a:ext cx="2257249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xmlns="" id="{3D7D2317-A28B-4D6D-B846-C132BB97EA45}"/>
                </a:ext>
              </a:extLst>
            </p:cNvPr>
            <p:cNvSpPr txBox="1"/>
            <p:nvPr/>
          </p:nvSpPr>
          <p:spPr>
            <a:xfrm>
              <a:off x="6226896" y="4297119"/>
              <a:ext cx="9215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b="1" dirty="0">
                  <a:solidFill>
                    <a:schemeClr val="bg1"/>
                  </a:solidFill>
                  <a:latin typeface="+mj-lt"/>
                </a:rPr>
                <a:t>Trennfolie</a:t>
              </a:r>
            </a:p>
          </p:txBody>
        </p: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xmlns="" id="{D83ABD9D-6DA8-4C56-AE00-F0A33234E082}"/>
                </a:ext>
              </a:extLst>
            </p:cNvPr>
            <p:cNvCxnSpPr>
              <a:stCxn id="58" idx="1"/>
            </p:cNvCxnSpPr>
            <p:nvPr/>
          </p:nvCxnSpPr>
          <p:spPr>
            <a:xfrm flipH="1">
              <a:off x="5536888" y="4435619"/>
              <a:ext cx="690008" cy="13849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80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12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0B51340E-788B-4962-AFCB-7A511AF7C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2620729" cy="18999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06E6136-5618-40EA-9D19-099BC2CB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412776"/>
            <a:ext cx="587088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13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6805068" cy="343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005199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14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DCB1E45-12D6-4861-9AA3-C543E52A37AB}"/>
              </a:ext>
            </a:extLst>
          </p:cNvPr>
          <p:cNvSpPr txBox="1"/>
          <p:nvPr/>
        </p:nvSpPr>
        <p:spPr>
          <a:xfrm>
            <a:off x="0" y="908720"/>
            <a:ext cx="850104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Anwendungsbeispiele</a:t>
            </a:r>
          </a:p>
          <a:p>
            <a:endParaRPr lang="de-CH" sz="2400" dirty="0">
              <a:solidFill>
                <a:srgbClr val="FFFF00"/>
              </a:solidFill>
              <a:latin typeface="+mj-lt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Rapid </a:t>
            </a:r>
            <a:r>
              <a:rPr lang="de-CH" sz="2400" dirty="0" err="1">
                <a:solidFill>
                  <a:srgbClr val="FFFF00"/>
                </a:solidFill>
                <a:latin typeface="+mj-lt"/>
              </a:rPr>
              <a:t>Prototyping</a:t>
            </a:r>
            <a:endParaRPr lang="de-CH" sz="2400" dirty="0">
              <a:solidFill>
                <a:srgbClr val="FFFF00"/>
              </a:solidFill>
              <a:latin typeface="+mj-lt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Ersatz CNC von teuren Legierungen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Remote-Produktion von Ersatzteilen (Militär/Raumfahrt)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Ersatzteile für «End-</a:t>
            </a:r>
            <a:r>
              <a:rPr lang="de-CH" sz="2400" dirty="0" err="1">
                <a:solidFill>
                  <a:srgbClr val="FFFF00"/>
                </a:solidFill>
                <a:latin typeface="+mj-lt"/>
              </a:rPr>
              <a:t>of</a:t>
            </a:r>
            <a:r>
              <a:rPr lang="de-CH" sz="2400" dirty="0">
                <a:solidFill>
                  <a:srgbClr val="FFFF00"/>
                </a:solidFill>
                <a:latin typeface="+mj-lt"/>
              </a:rPr>
              <a:t>-</a:t>
            </a:r>
            <a:r>
              <a:rPr lang="de-CH" sz="2400" dirty="0" err="1">
                <a:solidFill>
                  <a:srgbClr val="FFFF00"/>
                </a:solidFill>
                <a:latin typeface="+mj-lt"/>
              </a:rPr>
              <a:t>life-products</a:t>
            </a:r>
            <a:r>
              <a:rPr lang="de-CH" sz="2400" dirty="0">
                <a:solidFill>
                  <a:srgbClr val="FFFF00"/>
                </a:solidFill>
                <a:latin typeface="+mj-lt"/>
              </a:rPr>
              <a:t>»</a:t>
            </a:r>
          </a:p>
          <a:p>
            <a:pPr marL="742950" indent="-742950">
              <a:buFont typeface="+mj-lt"/>
              <a:buAutoNum type="arabicPeriod"/>
            </a:pPr>
            <a:endParaRPr lang="de-CH" sz="3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91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15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038BCED-E528-4B4B-B1F7-4AF7BF299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337693" cy="466987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5F84778-9847-4F41-BDCE-8CF709CAACD8}"/>
              </a:ext>
            </a:extLst>
          </p:cNvPr>
          <p:cNvSpPr txBox="1"/>
          <p:nvPr/>
        </p:nvSpPr>
        <p:spPr>
          <a:xfrm>
            <a:off x="107504" y="764704"/>
            <a:ext cx="5078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FDM-Druckverfahren</a:t>
            </a:r>
            <a:r>
              <a:rPr lang="de-CH" sz="3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de-CH" sz="1200" dirty="0">
                <a:solidFill>
                  <a:srgbClr val="FFFF00"/>
                </a:solidFill>
                <a:latin typeface="+mj-lt"/>
              </a:rPr>
              <a:t>(Thermoplast)</a:t>
            </a:r>
            <a:endParaRPr lang="de-CH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879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16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ADF7A20-4C59-490C-A52D-E1959792C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8028384" cy="39258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6A04434-06EF-4F33-8986-78896C38A356}"/>
              </a:ext>
            </a:extLst>
          </p:cNvPr>
          <p:cNvSpPr txBox="1"/>
          <p:nvPr/>
        </p:nvSpPr>
        <p:spPr>
          <a:xfrm>
            <a:off x="6894" y="836712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SLS-Druckverfahren</a:t>
            </a:r>
            <a:r>
              <a:rPr lang="de-CH" sz="1200" dirty="0">
                <a:solidFill>
                  <a:srgbClr val="FFFF00"/>
                </a:solidFill>
                <a:latin typeface="+mj-lt"/>
              </a:rPr>
              <a:t> (Metallpulver)</a:t>
            </a:r>
            <a:endParaRPr lang="de-CH" sz="3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B3A6D09-F4A7-43F6-A741-9578EA078A72}"/>
              </a:ext>
            </a:extLst>
          </p:cNvPr>
          <p:cNvSpPr txBox="1"/>
          <p:nvPr/>
        </p:nvSpPr>
        <p:spPr>
          <a:xfrm>
            <a:off x="683568" y="6237312"/>
            <a:ext cx="5650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SEHR teure Maschinen erforderlich</a:t>
            </a:r>
            <a:endParaRPr lang="de-CH" sz="24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1284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17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6A04434-06EF-4F33-8986-78896C38A356}"/>
              </a:ext>
            </a:extLst>
          </p:cNvPr>
          <p:cNvSpPr txBox="1"/>
          <p:nvPr/>
        </p:nvSpPr>
        <p:spPr>
          <a:xfrm>
            <a:off x="6894" y="836712"/>
            <a:ext cx="3999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SLS-Druckverfahren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B11FBD2-200D-40A6-B5AF-4F91CA94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64" y="724113"/>
            <a:ext cx="3716465" cy="60990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CADF763-F809-4481-9C13-415BBC72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852936"/>
            <a:ext cx="34385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18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BABE43B-4274-43C6-80E3-1FB91692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4896544" cy="27637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DA127302-EB0F-417B-BC31-BA77FB686C11}"/>
              </a:ext>
            </a:extLst>
          </p:cNvPr>
          <p:cNvSpPr txBox="1"/>
          <p:nvPr/>
        </p:nvSpPr>
        <p:spPr>
          <a:xfrm>
            <a:off x="-995" y="671254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Metalldruck auch für kleine Geldbeutel 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08D96AB-FB2B-42D0-8FD2-F173BCAD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2" y="4639321"/>
            <a:ext cx="8676456" cy="146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2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3F3FD1B-A8F7-4A9D-A049-285AAB4D6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05064"/>
            <a:ext cx="4485878" cy="256335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19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32667FF-1169-461D-B997-7E20480D7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3"/>
            <a:ext cx="5394301" cy="35283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BDB62C38-2CC6-44B3-91B6-8997C0C03328}"/>
              </a:ext>
            </a:extLst>
          </p:cNvPr>
          <p:cNvSpPr txBox="1"/>
          <p:nvPr/>
        </p:nvSpPr>
        <p:spPr>
          <a:xfrm>
            <a:off x="179512" y="4941168"/>
            <a:ext cx="2097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FF00"/>
                </a:solidFill>
                <a:latin typeface="+mj-lt"/>
              </a:rPr>
              <a:t>FDM-Verfahren</a:t>
            </a:r>
          </a:p>
          <a:p>
            <a:endParaRPr lang="de-CH" dirty="0">
              <a:solidFill>
                <a:srgbClr val="FFFF00"/>
              </a:solidFill>
              <a:latin typeface="+mj-lt"/>
            </a:endParaRPr>
          </a:p>
          <a:p>
            <a:r>
              <a:rPr lang="de-CH" dirty="0">
                <a:solidFill>
                  <a:srgbClr val="FFFF00"/>
                </a:solidFill>
                <a:latin typeface="+mj-lt"/>
              </a:rPr>
              <a:t>Druckzeit &lt; 2 Tage</a:t>
            </a:r>
          </a:p>
        </p:txBody>
      </p:sp>
    </p:spTree>
    <p:extLst>
      <p:ext uri="{BB962C8B-B14F-4D97-AF65-F5344CB8AC3E}">
        <p14:creationId xmlns:p14="http://schemas.microsoft.com/office/powerpoint/2010/main" val="31007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7879080" cy="3747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54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4072886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20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0A8DB97-7CED-4CE2-A5B5-CB445F14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190625"/>
            <a:ext cx="71818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4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21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6583854" cy="343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12947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22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CDCB1E45-12D6-4861-9AA3-C543E52A37AB}"/>
              </a:ext>
            </a:extLst>
          </p:cNvPr>
          <p:cNvSpPr txBox="1"/>
          <p:nvPr/>
        </p:nvSpPr>
        <p:spPr>
          <a:xfrm>
            <a:off x="0" y="908720"/>
            <a:ext cx="893545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Anwendungsbeispiele</a:t>
            </a:r>
          </a:p>
          <a:p>
            <a:endParaRPr lang="de-CH" sz="2400" dirty="0">
              <a:solidFill>
                <a:srgbClr val="FFFF00"/>
              </a:solidFill>
              <a:latin typeface="+mj-lt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Rasche, preisgünstige Ersatzteilproduktion (individuell !)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>
                <a:solidFill>
                  <a:srgbClr val="FFFF00"/>
                </a:solidFill>
                <a:latin typeface="+mj-lt"/>
              </a:rPr>
              <a:t>Neurochirurgie: rasche Erstellung individueller OP-Modelle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de-CH" sz="2400" dirty="0" err="1">
                <a:solidFill>
                  <a:srgbClr val="FFFF00"/>
                </a:solidFill>
                <a:latin typeface="+mj-lt"/>
              </a:rPr>
              <a:t>Robo</a:t>
            </a:r>
            <a:r>
              <a:rPr lang="de-CH" sz="2400" dirty="0">
                <a:solidFill>
                  <a:srgbClr val="FFFF00"/>
                </a:solidFill>
                <a:latin typeface="+mj-lt"/>
              </a:rPr>
              <a:t>-Chirurgie: Erstellung von Lebertumor-Modellen</a:t>
            </a:r>
          </a:p>
          <a:p>
            <a:pPr marL="742950" indent="-742950">
              <a:buFont typeface="+mj-lt"/>
              <a:buAutoNum type="arabicPeriod"/>
            </a:pPr>
            <a:endParaRPr lang="de-CH" sz="3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339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23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0E1BE5F-90A7-41E8-A267-836810FCD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628650"/>
            <a:ext cx="84105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9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24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187305F-4C9B-47B3-A7A6-0A620F4F4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5196568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4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25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725412A-A2D6-4F6D-9065-DBCA7CBF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980728"/>
            <a:ext cx="8388424" cy="46876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4DCA71CC-9C8D-478C-9835-1E721762C1C8}"/>
              </a:ext>
            </a:extLst>
          </p:cNvPr>
          <p:cNvSpPr txBox="1"/>
          <p:nvPr/>
        </p:nvSpPr>
        <p:spPr>
          <a:xfrm>
            <a:off x="377788" y="6021288"/>
            <a:ext cx="761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FF00"/>
                </a:solidFill>
                <a:latin typeface="+mj-lt"/>
              </a:rPr>
              <a:t>sog. Aorta-Aneurysma-</a:t>
            </a:r>
            <a:r>
              <a:rPr lang="de-CH" b="1" i="1" dirty="0">
                <a:solidFill>
                  <a:srgbClr val="FFFF00"/>
                </a:solidFill>
                <a:latin typeface="+mj-lt"/>
              </a:rPr>
              <a:t>Modell (individuelle Anfertigung !) </a:t>
            </a:r>
            <a:r>
              <a:rPr lang="de-CH" dirty="0">
                <a:solidFill>
                  <a:srgbClr val="FFFF00"/>
                </a:solidFill>
                <a:latin typeface="+mj-lt"/>
              </a:rPr>
              <a:t>sowie Stent</a:t>
            </a:r>
          </a:p>
        </p:txBody>
      </p:sp>
    </p:spTree>
    <p:extLst>
      <p:ext uri="{BB962C8B-B14F-4D97-AF65-F5344CB8AC3E}">
        <p14:creationId xmlns:p14="http://schemas.microsoft.com/office/powerpoint/2010/main" val="3987746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26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D5BD401-B1FE-4575-A6EC-424F4D49CD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0" y="980728"/>
            <a:ext cx="7540220" cy="52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01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27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F8B56B8-9A07-461B-B955-652CFE72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8172400" cy="34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54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28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F65512A-A4A9-4EE9-A608-BEC75136D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683472" cy="43246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E3D826FB-C16A-419C-BFAC-3BCD8B105ABB}"/>
              </a:ext>
            </a:extLst>
          </p:cNvPr>
          <p:cNvSpPr txBox="1"/>
          <p:nvPr/>
        </p:nvSpPr>
        <p:spPr>
          <a:xfrm>
            <a:off x="621569" y="5906933"/>
            <a:ext cx="787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individuell angefertigte Augenhöhlenprothese (Titanpulver-SLS-Verfahren</a:t>
            </a:r>
            <a:endParaRPr lang="de-CH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7155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29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7555273" cy="343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0590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5186AB7-BB8C-4A74-B903-142A667E5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8276"/>
            <a:ext cx="5209187" cy="58052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0F37921-D3D3-49F1-81C6-56DD48C93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09" y="2856389"/>
            <a:ext cx="3431852" cy="18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89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30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B3D9CCC-DE03-4686-95C7-8C7AE0AE0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764704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7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31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0ADB9C6-9292-44A9-9E85-DF2CBFB0F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37" y="1012816"/>
            <a:ext cx="6737763" cy="54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3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32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76DAF005-9ECF-47D7-AA3B-3B07F868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66" y="1412776"/>
            <a:ext cx="5601067" cy="47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2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33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F9CCA5C-58C4-4A3A-89BE-BED94437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4464316" cy="50213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4D7B873-996C-4A26-9B29-91074DB0B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15033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6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34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244EAD5-D82E-4CE6-B85C-04FECB172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183816" cy="572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8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35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574972C-A371-4838-A5F8-1DD89EF7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82319"/>
            <a:ext cx="4080440" cy="58772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4266CF1-A220-4F1F-9FC3-6434DABE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86375"/>
            <a:ext cx="4284436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36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D1EA3F1-EF9D-44F5-AB33-E63716AF6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1844824"/>
            <a:ext cx="8244408" cy="346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48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37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BBC4130-564A-4532-9060-EA6EF7FB6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6" y="1187771"/>
            <a:ext cx="7012136" cy="52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1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38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25CC3A-A843-4FDF-84EC-9ECC9917C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3291" y="1751563"/>
            <a:ext cx="5014551" cy="37609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468CFFA-E5A0-43F3-87C7-A9B1355B2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197" y="1751563"/>
            <a:ext cx="5014551" cy="376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5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39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68F4DF5-A20B-477C-84F4-ACD35A7D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50954" cy="382946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39DEF016-676C-4150-AA9A-EDCA78E1F9A8}"/>
              </a:ext>
            </a:extLst>
          </p:cNvPr>
          <p:cNvSpPr txBox="1"/>
          <p:nvPr/>
        </p:nvSpPr>
        <p:spPr>
          <a:xfrm>
            <a:off x="251520" y="4797152"/>
            <a:ext cx="683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j-lt"/>
              </a:rPr>
              <a:t>LCD-Screen 1620 x 2560 pixel</a:t>
            </a:r>
          </a:p>
          <a:p>
            <a:r>
              <a:rPr lang="en-US" dirty="0" err="1">
                <a:solidFill>
                  <a:srgbClr val="FFFF00"/>
                </a:solidFill>
                <a:latin typeface="+mj-lt"/>
              </a:rPr>
              <a:t>Druck-Basisfläche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130 x 82 mm    (</a:t>
            </a:r>
            <a:r>
              <a:rPr lang="en-US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XY-</a:t>
            </a:r>
            <a:r>
              <a:rPr lang="en-US" dirty="0" err="1">
                <a:solidFill>
                  <a:srgbClr val="FFFF00"/>
                </a:solidFill>
                <a:latin typeface="+mj-lt"/>
              </a:rPr>
              <a:t>Auflösung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51 microns)</a:t>
            </a:r>
          </a:p>
          <a:p>
            <a:endParaRPr lang="en-US" dirty="0">
              <a:solidFill>
                <a:srgbClr val="FFFF00"/>
              </a:solidFill>
              <a:latin typeface="+mj-lt"/>
            </a:endParaRPr>
          </a:p>
          <a:p>
            <a:r>
              <a:rPr lang="en-US" dirty="0">
                <a:solidFill>
                  <a:srgbClr val="FFFF00"/>
                </a:solidFill>
                <a:latin typeface="+mj-lt"/>
              </a:rPr>
              <a:t>Layer-</a:t>
            </a:r>
            <a:r>
              <a:rPr lang="en-US" dirty="0" err="1">
                <a:solidFill>
                  <a:srgbClr val="FFFF00"/>
                </a:solidFill>
                <a:latin typeface="+mj-lt"/>
              </a:rPr>
              <a:t>Dicke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(Z-</a:t>
            </a:r>
            <a:r>
              <a:rPr lang="en-US" dirty="0" err="1">
                <a:solidFill>
                  <a:srgbClr val="FFFF00"/>
                </a:solidFill>
                <a:latin typeface="+mj-lt"/>
              </a:rPr>
              <a:t>Achse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) 0.03 – 0.05 mm</a:t>
            </a:r>
            <a:endParaRPr lang="de-CH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2808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CA53A5E-2BCC-4099-A2B6-D5A23E55B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7438"/>
            <a:ext cx="7668344" cy="43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1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40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72D72C1-ACBE-4447-BED3-325A4E8EF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52" y="1054108"/>
            <a:ext cx="4028882" cy="537184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2F4D0815-310B-48B4-A892-4A1E9364C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9960" y="1704134"/>
            <a:ext cx="5371841" cy="40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12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41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697EA656-8342-4668-BBA5-9E914EE5A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164288" cy="51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05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42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085420C7-19E7-465D-AA0B-5D3A40A6A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1" y="980728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0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43</a:t>
            </a:fld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160E81A-09D7-4D16-955C-A82139215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118" y="1706386"/>
            <a:ext cx="5229200" cy="39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7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44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6838732" cy="437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Überblick über die wesentlichen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173780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45</a:t>
            </a:fld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6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5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C3AB837-A11F-4307-B177-0CE0CDAFF3EA}"/>
              </a:ext>
            </a:extLst>
          </p:cNvPr>
          <p:cNvSpPr txBox="1"/>
          <p:nvPr/>
        </p:nvSpPr>
        <p:spPr>
          <a:xfrm>
            <a:off x="251520" y="980728"/>
            <a:ext cx="8658139" cy="4793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Inhalt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Entwicklungsgeschichte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Überblick über die wesentlichen </a:t>
            </a:r>
          </a:p>
          <a:p>
            <a:pPr>
              <a:lnSpc>
                <a:spcPct val="200000"/>
              </a:lnSpc>
            </a:pPr>
            <a:r>
              <a:rPr lang="de-CH" sz="4400" dirty="0">
                <a:solidFill>
                  <a:srgbClr val="FFFF00"/>
                </a:solidFill>
                <a:latin typeface="+mj-lt"/>
              </a:rPr>
              <a:t>  Druck-Verfahren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Industrie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in der Medizin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3D-Druck im Hobby-Bereich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Möglichkeiten &amp; Grenzen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800" dirty="0">
                <a:solidFill>
                  <a:srgbClr val="FFFF00"/>
                </a:solidFill>
                <a:latin typeface="+mj-lt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4522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6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49BF5F1-E670-4C96-A1C5-6CD0ABC06A56}"/>
              </a:ext>
            </a:extLst>
          </p:cNvPr>
          <p:cNvSpPr txBox="1"/>
          <p:nvPr/>
        </p:nvSpPr>
        <p:spPr>
          <a:xfrm>
            <a:off x="107504" y="908720"/>
            <a:ext cx="8193269" cy="5356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Erklärung wichtiger Fachbegriffe</a:t>
            </a:r>
            <a:endParaRPr lang="de-CH" sz="4000" dirty="0">
              <a:solidFill>
                <a:srgbClr val="FFFF00"/>
              </a:solidFill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>
                <a:solidFill>
                  <a:srgbClr val="FFFF00"/>
                </a:solidFill>
                <a:latin typeface="+mj-lt"/>
              </a:rPr>
              <a:t>Additive Fertigungsmethoden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>
                <a:solidFill>
                  <a:srgbClr val="FFFF00"/>
                </a:solidFill>
                <a:latin typeface="+mj-lt"/>
              </a:rPr>
              <a:t>FDM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>
                <a:solidFill>
                  <a:srgbClr val="FFFF00"/>
                </a:solidFill>
                <a:latin typeface="+mj-lt"/>
              </a:rPr>
              <a:t>SLA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>
                <a:solidFill>
                  <a:srgbClr val="FFFF00"/>
                </a:solidFill>
                <a:latin typeface="+mj-lt"/>
              </a:rPr>
              <a:t>[SLS]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>
                <a:solidFill>
                  <a:srgbClr val="FFFF00"/>
                </a:solidFill>
                <a:latin typeface="+mj-lt"/>
              </a:rPr>
              <a:t>Thermoplast (PLA/PETG)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3200" dirty="0" err="1">
                <a:solidFill>
                  <a:srgbClr val="FFFF00"/>
                </a:solidFill>
                <a:latin typeface="+mj-lt"/>
              </a:rPr>
              <a:t>Resin</a:t>
            </a:r>
            <a:endParaRPr lang="de-CH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6676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7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49BF5F1-E670-4C96-A1C5-6CD0ABC06A56}"/>
              </a:ext>
            </a:extLst>
          </p:cNvPr>
          <p:cNvSpPr txBox="1"/>
          <p:nvPr/>
        </p:nvSpPr>
        <p:spPr>
          <a:xfrm>
            <a:off x="107504" y="908720"/>
            <a:ext cx="9244838" cy="5933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4000" dirty="0">
                <a:solidFill>
                  <a:srgbClr val="FFFF00"/>
                </a:solidFill>
                <a:latin typeface="+mj-lt"/>
              </a:rPr>
              <a:t>…ein wenig Chemie muss sein…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zwei wesentliche Methoden kommen zur Anwendung:</a:t>
            </a:r>
          </a:p>
          <a:p>
            <a:pPr>
              <a:lnSpc>
                <a:spcPct val="150000"/>
              </a:lnSpc>
            </a:pPr>
            <a:endParaRPr lang="de-CH" sz="2400" dirty="0">
              <a:solidFill>
                <a:srgbClr val="FFFF00"/>
              </a:solidFill>
              <a:latin typeface="+mj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	1. ein Thermoplast(-Strang) wird geschmolzen, durch eine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              dünne Düse gepresst, das Material wird durch Bewegung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             des Druckkopfes an einer bestimmten Stelle abgesetzt.</a:t>
            </a:r>
          </a:p>
          <a:p>
            <a:pPr>
              <a:lnSpc>
                <a:spcPct val="150000"/>
              </a:lnSpc>
            </a:pPr>
            <a:endParaRPr lang="de-CH" sz="2400" dirty="0">
              <a:solidFill>
                <a:srgbClr val="FFFF00"/>
              </a:solidFill>
              <a:latin typeface="+mj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           2. Ein UV-Strahl trifft auf ein Monomer, dass durch eine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               chemische Reaktion an Ort und Stelle punktuell (!)</a:t>
            </a:r>
          </a:p>
          <a:p>
            <a:pPr>
              <a:lnSpc>
                <a:spcPct val="150000"/>
              </a:lnSpc>
            </a:pPr>
            <a:r>
              <a:rPr lang="de-CH" sz="2400" dirty="0">
                <a:solidFill>
                  <a:srgbClr val="FFFF00"/>
                </a:solidFill>
                <a:latin typeface="+mj-lt"/>
                <a:sym typeface="Wingdings" panose="05000000000000000000" pitchFamily="2" charset="2"/>
              </a:rPr>
              <a:t>               aushärtet.</a:t>
            </a:r>
            <a:endParaRPr lang="de-CH" sz="2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0303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8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49BF5F1-E670-4C96-A1C5-6CD0ABC06A56}"/>
              </a:ext>
            </a:extLst>
          </p:cNvPr>
          <p:cNvSpPr txBox="1"/>
          <p:nvPr/>
        </p:nvSpPr>
        <p:spPr>
          <a:xfrm>
            <a:off x="109881" y="890001"/>
            <a:ext cx="9147056" cy="5656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4000" dirty="0">
                <a:solidFill>
                  <a:srgbClr val="FFFF00"/>
                </a:solidFill>
                <a:latin typeface="+mj-lt"/>
              </a:rPr>
              <a:t>Vorgehensweise 3D-Druck</a:t>
            </a:r>
          </a:p>
          <a:p>
            <a:pPr>
              <a:lnSpc>
                <a:spcPct val="150000"/>
              </a:lnSpc>
            </a:pPr>
            <a:endParaRPr lang="de-CH" sz="400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CH" sz="4000" dirty="0">
                <a:solidFill>
                  <a:srgbClr val="FFFF00"/>
                </a:solidFill>
                <a:latin typeface="+mj-lt"/>
              </a:rPr>
              <a:t>CAD-Konstruktion des Bauteils </a:t>
            </a:r>
            <a:r>
              <a:rPr lang="de-CH" sz="800" dirty="0">
                <a:solidFill>
                  <a:srgbClr val="FFFF00"/>
                </a:solidFill>
                <a:latin typeface="+mj-lt"/>
              </a:rPr>
              <a:t>(</a:t>
            </a:r>
            <a:r>
              <a:rPr lang="de-CH" sz="800" dirty="0" err="1">
                <a:solidFill>
                  <a:srgbClr val="FFFF00"/>
                </a:solidFill>
                <a:latin typeface="+mj-lt"/>
              </a:rPr>
              <a:t>TinkerCAD</a:t>
            </a:r>
            <a:r>
              <a:rPr lang="de-CH" sz="800" dirty="0">
                <a:solidFill>
                  <a:srgbClr val="FFFF00"/>
                </a:solidFill>
                <a:latin typeface="+mj-lt"/>
              </a:rPr>
              <a:t> oder Fusion360)</a:t>
            </a:r>
            <a:endParaRPr lang="de-CH" sz="4000" dirty="0">
              <a:solidFill>
                <a:srgbClr val="FFFF00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CH" sz="4000" dirty="0">
                <a:solidFill>
                  <a:srgbClr val="FFFF00"/>
                </a:solidFill>
                <a:latin typeface="+mj-lt"/>
              </a:rPr>
              <a:t>Import in eine </a:t>
            </a:r>
            <a:r>
              <a:rPr lang="de-CH" sz="4000" dirty="0" err="1">
                <a:solidFill>
                  <a:srgbClr val="FFFF00"/>
                </a:solidFill>
                <a:latin typeface="+mj-lt"/>
              </a:rPr>
              <a:t>Slicing</a:t>
            </a:r>
            <a:r>
              <a:rPr lang="de-CH" sz="4000" dirty="0">
                <a:solidFill>
                  <a:srgbClr val="FFFF00"/>
                </a:solidFill>
                <a:latin typeface="+mj-lt"/>
              </a:rPr>
              <a:t>-Software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e-CH" sz="4000" dirty="0">
                <a:solidFill>
                  <a:srgbClr val="FFFF00"/>
                </a:solidFill>
                <a:latin typeface="+mj-lt"/>
              </a:rPr>
              <a:t>Export zum Drucker </a:t>
            </a:r>
            <a:r>
              <a:rPr lang="de-CH" sz="2000" dirty="0">
                <a:solidFill>
                  <a:srgbClr val="FFFF00"/>
                </a:solidFill>
                <a:latin typeface="+mj-lt"/>
              </a:rPr>
              <a:t>(in Form von G-Code bzw. </a:t>
            </a:r>
          </a:p>
          <a:p>
            <a:pPr>
              <a:lnSpc>
                <a:spcPct val="150000"/>
              </a:lnSpc>
            </a:pPr>
            <a:r>
              <a:rPr lang="de-CH" sz="2000" dirty="0">
                <a:solidFill>
                  <a:srgbClr val="FFFF00"/>
                </a:solidFill>
                <a:latin typeface="+mj-lt"/>
              </a:rPr>
              <a:t>                                                                           anderen Datei-Formaten)</a:t>
            </a:r>
          </a:p>
          <a:p>
            <a:pPr>
              <a:lnSpc>
                <a:spcPct val="150000"/>
              </a:lnSpc>
            </a:pPr>
            <a:endParaRPr lang="de-CH" sz="2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190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29642-72C5-441D-AA46-CFD7C1A25BB0}" type="slidenum">
              <a:rPr lang="de-CH" smtClean="0">
                <a:solidFill>
                  <a:srgbClr val="FFFF00"/>
                </a:solidFill>
              </a:rPr>
              <a:t>9</a:t>
            </a:fld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49BF5F1-E670-4C96-A1C5-6CD0ABC06A56}"/>
              </a:ext>
            </a:extLst>
          </p:cNvPr>
          <p:cNvSpPr txBox="1"/>
          <p:nvPr/>
        </p:nvSpPr>
        <p:spPr>
          <a:xfrm>
            <a:off x="0" y="548680"/>
            <a:ext cx="169469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4000" dirty="0" err="1">
                <a:solidFill>
                  <a:srgbClr val="FFFF00"/>
                </a:solidFill>
                <a:latin typeface="+mj-lt"/>
              </a:rPr>
              <a:t>Slicing</a:t>
            </a:r>
            <a:endParaRPr lang="de-CH" sz="240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411BD6C1-BECE-4BF1-9762-3A7643000740}"/>
              </a:ext>
            </a:extLst>
          </p:cNvPr>
          <p:cNvGrpSpPr/>
          <p:nvPr/>
        </p:nvGrpSpPr>
        <p:grpSpPr>
          <a:xfrm>
            <a:off x="552416" y="1556792"/>
            <a:ext cx="8039167" cy="5175814"/>
            <a:chOff x="1104832" y="1196752"/>
            <a:chExt cx="8039167" cy="517581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xmlns="" id="{44E77653-E79C-4EAD-8E47-6F6ED9175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4832" y="1196752"/>
              <a:ext cx="8039167" cy="5175814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xmlns="" id="{4235E9A0-CA83-4D63-81D8-6B8153083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832" y="4315148"/>
              <a:ext cx="1986594" cy="2054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970898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Bildschirmpräsentation (4:3)</PresentationFormat>
  <Paragraphs>152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</dc:creator>
  <cp:lastModifiedBy>Roland Moser</cp:lastModifiedBy>
  <cp:revision>68</cp:revision>
  <dcterms:created xsi:type="dcterms:W3CDTF">2015-03-22T13:49:22Z</dcterms:created>
  <dcterms:modified xsi:type="dcterms:W3CDTF">2021-04-07T06:47:13Z</dcterms:modified>
</cp:coreProperties>
</file>