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587" r:id="rId7"/>
    <p:sldId id="261" r:id="rId8"/>
    <p:sldId id="262" r:id="rId9"/>
    <p:sldId id="263" r:id="rId10"/>
    <p:sldId id="265" r:id="rId11"/>
    <p:sldId id="266" r:id="rId12"/>
    <p:sldId id="268" r:id="rId13"/>
    <p:sldId id="270" r:id="rId14"/>
    <p:sldId id="271" r:id="rId15"/>
    <p:sldId id="272" r:id="rId16"/>
    <p:sldId id="273" r:id="rId17"/>
    <p:sldId id="274" r:id="rId18"/>
    <p:sldId id="275" r:id="rId19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58" d="100"/>
          <a:sy n="158" d="100"/>
        </p:scale>
        <p:origin x="29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482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Begrüssung. Es geht um die neuen LoRa-Mesh-Geräte. Ich nehme sie ernst, bleibe aber ehrlich bei Stärken UND Schwächen. Leitfrage am Ende gemeinsam beantworten.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Je Produkt ca. 4 Minuten. Meshtastic = grösste Community + Flooding. MeshCore = Routing, in CH führend. MeshCom = einziges echtes Amateurfunk-Projekt. Hier die Live-Karte öffnen.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Kernunterschied: MeshCore-Clients relayen </a:t>
            </a:r>
            <a:r>
              <a:rPr lang="en-US"/>
              <a:t>NICHT - </a:t>
            </a:r>
            <a:r>
              <a:rPr lang="en-US" dirty="0"/>
              <a:t>nur Repeater/Room-Server leiten weiter (gelernte Pfade nach Flood-Discovery). Meshtastic: jeder Knoten relayed (Flooding). Folge: MeshCore braucht Repeater-Infrastruktur für Reichweite, ist dafür effizienter und kollisionsärmer; Meshtastic ist ad-hoc-tauglicher, aber lastiger.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LoRa-APRS ist NICHT Meshtastic. Aktuelle Firmware CA2RXU, OE5BPA als Pionier würdigen. Diskussionsanker: lokales iGate als Clubprojekt.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Schöner Bogen zur Boards-Folie. TinyGS ist ein Mitmach-Netz, ideales Clubprojekt. Live-Karte öffnen. Ehrlich: heute v.a. Empfang/Telemetrie, kein 2-Wege-Sat-QSO.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Ehrlich Pro und Contra. Pro = autark, billig, viele Knoten. Contra = wenig Durchsatz, keine Sprache, Reichweite oft überschätzt. Ham-Vorteil MeshCom betonen.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Kernpunkte zusammenfassen. Danach Mikrofon frei für </a:t>
            </a:r>
            <a:r>
              <a:rPr lang="en-US"/>
              <a:t>Fragen - </a:t>
            </a:r>
            <a:r>
              <a:rPr lang="en-US" dirty="0"/>
              <a:t>die Diskussions-Folie folgt am Schluss.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Diese Folie während des Vortrags für Live-Demos öffnen. Alle Links sind in PowerPoint klickbar (Präsentationsmodus).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Abschluss, Kontakt/Rufzeichen, offene Diskussionsrunde.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Roter Faden ankündigen. Gesamt 45 Minuten, Puffer in der Schlussdiskussion.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Mit Handzeichen-Abfrage starten. Leitfrage offen lassen, am Ende gemeinsam beantworten.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Chirp erklären: gleitet über die Bandbreite, wird beim Empfänger entspreizt (de-chirped), dadurch unter dem Rauschen wiedergewinnbar. Höherer SF = robuster/weiter, aber langsamer.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Kennzahlen einordnen. Duty-Cycle ist der Knackpunkt für den </a:t>
            </a:r>
            <a:r>
              <a:rPr lang="en-US"/>
              <a:t>Durchsatz - </a:t>
            </a:r>
            <a:r>
              <a:rPr lang="en-US" dirty="0"/>
              <a:t>Überleitung zur SF-Sendezeit-Folie und zur LoRaWAN-Abgrenzung.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Kernbotschaft: Reichweite (hoher SF) kostet exponentiell Sendezeit. Das erklärt später, warum MeshCore bewusst SF8 wählt statt SF12.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Häufigster Irrtum aufklären: LoRaWAN = sternförmiges IoT-Netz mit Gateways/Servern. Die Communicators bauen ihr eigenes Mesh nur mit der LoRa-Modulation.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Nicht jede Zelle vorlesen, Geschichte erzählen: FT8/CW haben riesiges Link-Budget (Empfindlichkeit + Leistung). Die Mesh-Boards mit nur +22 dBm liegen klar tiefer. Erkenntnisse auf der nächsten Folie.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Immer Transceiver. ESP32 vs nRF52 entscheidet über Stromverbrauch. Heltec V3 als günstiger Einstieg. Häufigster Fehler: falsche Frequenzvariante. Links sind klickbar für Live-Bilder.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6/25/2026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010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icssw.org/meshcom" TargetMode="External"/><Relationship Id="rId3" Type="http://schemas.openxmlformats.org/officeDocument/2006/relationships/hyperlink" Target="https://www.meshcore.ch/map/" TargetMode="External"/><Relationship Id="rId7" Type="http://schemas.openxmlformats.org/officeDocument/2006/relationships/hyperlink" Target="https://www.meshcore.ch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meshtastic.org" TargetMode="External"/><Relationship Id="rId11" Type="http://schemas.openxmlformats.org/officeDocument/2006/relationships/hyperlink" Target="https://corescope.meshrheinland.de/#/live" TargetMode="External"/><Relationship Id="rId5" Type="http://schemas.openxmlformats.org/officeDocument/2006/relationships/hyperlink" Target="https://tinygs.com/" TargetMode="External"/><Relationship Id="rId10" Type="http://schemas.openxmlformats.org/officeDocument/2006/relationships/hyperlink" Target="https://tinygs.com" TargetMode="External"/><Relationship Id="rId4" Type="http://schemas.openxmlformats.org/officeDocument/2006/relationships/hyperlink" Target="https://meshmap.net/" TargetMode="External"/><Relationship Id="rId9" Type="http://schemas.openxmlformats.org/officeDocument/2006/relationships/hyperlink" Target="https://github.com/richonguzman/LoRa_APRS_iGate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955280" y="1371600"/>
            <a:ext cx="457200" cy="1005840"/>
          </a:xfrm>
          <a:prstGeom prst="line">
            <a:avLst/>
          </a:prstGeom>
          <a:noFill/>
          <a:ln w="25400">
            <a:solidFill>
              <a:srgbClr val="1C5C7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39328" y="1261872"/>
            <a:ext cx="457200" cy="1170432"/>
          </a:xfrm>
          <a:prstGeom prst="line">
            <a:avLst/>
          </a:prstGeom>
          <a:noFill/>
          <a:ln w="29210">
            <a:solidFill>
              <a:srgbClr val="00B4D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723376" y="1152144"/>
            <a:ext cx="457200" cy="1335024"/>
          </a:xfrm>
          <a:prstGeom prst="line">
            <a:avLst/>
          </a:prstGeom>
          <a:noFill/>
          <a:ln w="33020">
            <a:solidFill>
              <a:srgbClr val="1C5C7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107424" y="1042416"/>
            <a:ext cx="457200" cy="1499616"/>
          </a:xfrm>
          <a:prstGeom prst="line">
            <a:avLst/>
          </a:prstGeom>
          <a:noFill/>
          <a:ln w="36830">
            <a:solidFill>
              <a:srgbClr val="00B4D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491472" y="932688"/>
            <a:ext cx="457200" cy="1664208"/>
          </a:xfrm>
          <a:prstGeom prst="line">
            <a:avLst/>
          </a:prstGeom>
          <a:noFill/>
          <a:ln w="40640">
            <a:solidFill>
              <a:srgbClr val="1C5C7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875520" y="822960"/>
            <a:ext cx="457200" cy="1828800"/>
          </a:xfrm>
          <a:prstGeom prst="line">
            <a:avLst/>
          </a:prstGeom>
          <a:noFill/>
          <a:ln w="44450">
            <a:solidFill>
              <a:srgbClr val="00B4D8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259568" y="713232"/>
            <a:ext cx="457200" cy="1993392"/>
          </a:xfrm>
          <a:prstGeom prst="line">
            <a:avLst/>
          </a:prstGeom>
          <a:noFill/>
          <a:ln w="48260">
            <a:solidFill>
              <a:srgbClr val="1C5C7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214884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 Communicators</a:t>
            </a:r>
            <a:endParaRPr lang="en-US" sz="5400" dirty="0"/>
          </a:p>
        </p:txBody>
      </p:sp>
      <p:sp>
        <p:nvSpPr>
          <p:cNvPr id="11" name="Text 9"/>
          <p:cNvSpPr/>
          <p:nvPr/>
        </p:nvSpPr>
        <p:spPr>
          <a:xfrm>
            <a:off x="868680" y="324612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Meshtastic · MeshCore · </a:t>
            </a:r>
            <a:r>
              <a:rPr lang="en-US" sz="2100" dirty="0" err="1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MeshCom</a:t>
            </a:r>
            <a:r>
              <a:rPr lang="en-US" sz="2100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LoRa-Mesh für Funkamateure</a:t>
            </a:r>
            <a:endParaRPr lang="en-US" sz="2100" dirty="0"/>
          </a:p>
        </p:txBody>
      </p:sp>
      <p:sp>
        <p:nvSpPr>
          <p:cNvPr id="12" name="Shape 10"/>
          <p:cNvSpPr/>
          <p:nvPr/>
        </p:nvSpPr>
        <p:spPr>
          <a:xfrm>
            <a:off x="886968" y="3977640"/>
            <a:ext cx="3840480" cy="0"/>
          </a:xfrm>
          <a:prstGeom prst="line">
            <a:avLst/>
          </a:prstGeom>
          <a:noFill/>
          <a:ln w="38100">
            <a:solidFill>
              <a:srgbClr val="F4A3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68680" y="416052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 err="1">
                <a:solidFill>
                  <a:srgbClr val="AEC3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Bereicherung</a:t>
            </a:r>
            <a:r>
              <a:rPr lang="en-US" sz="1500" i="1" dirty="0">
                <a:solidFill>
                  <a:srgbClr val="AEC3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1500" i="1" dirty="0" err="1">
                <a:solidFill>
                  <a:srgbClr val="AEC3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Spielerei</a:t>
            </a:r>
            <a:r>
              <a:rPr lang="en-US" sz="1500" i="1" dirty="0">
                <a:solidFill>
                  <a:srgbClr val="AEC3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oder lizenzfreie Konkurrenz?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68680" y="54864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HB9F Rest. </a:t>
            </a:r>
            <a:r>
              <a:rPr lang="en-US" sz="14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Egghölzli</a:t>
            </a:r>
            <a:r>
              <a:rPr lang="en-US" sz="1400" dirty="0">
                <a:solidFill>
                  <a:srgbClr val="AEC3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·   24. Juni 2026 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68680" y="58978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F4A3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Andreas Spiess · HB9BLA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640080" cy="640080"/>
          </a:xfrm>
          <a:prstGeom prst="roundRect">
            <a:avLst>
              <a:gd name="adj" fmla="val 8571"/>
            </a:avLst>
          </a:prstGeom>
          <a:solidFill>
            <a:srgbClr val="0B1F33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92656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LoRa-Boards &amp; Hardware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502920" y="1170432"/>
            <a:ext cx="11185855" cy="0"/>
          </a:xfrm>
          <a:prstGeom prst="line">
            <a:avLst/>
          </a:prstGeom>
          <a:noFill/>
          <a:ln w="31750">
            <a:solidFill>
              <a:srgbClr val="00B4D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 Communicators · HB9F Bern · 24.06.2026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74375" y="64739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502920" y="1325880"/>
            <a:ext cx="11185855" cy="685800"/>
          </a:xfrm>
          <a:prstGeom prst="roundRect">
            <a:avLst>
              <a:gd name="adj" fmla="val 10667"/>
            </a:avLst>
          </a:prstGeom>
          <a:solidFill>
            <a:srgbClr val="0B1F33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1325880"/>
            <a:ext cx="10545775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Merksatz:  </a:t>
            </a: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LoRa-Module sind IMMER Transceiver</a:t>
            </a:r>
            <a:r>
              <a:rPr lang="en-US" sz="1500" dirty="0">
                <a:solidFill>
                  <a:srgbClr val="DCE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- ein Chip (SX127x/126x/128x) sendet UND empfängt.</a:t>
            </a:r>
            <a:endParaRPr lang="en-US" sz="1500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437E3EA0-08DE-7DBB-3F30-FBFE3E698517}"/>
              </a:ext>
            </a:extLst>
          </p:cNvPr>
          <p:cNvGrpSpPr/>
          <p:nvPr/>
        </p:nvGrpSpPr>
        <p:grpSpPr>
          <a:xfrm>
            <a:off x="502920" y="2194560"/>
            <a:ext cx="5410048" cy="1234440"/>
            <a:chOff x="502920" y="2194560"/>
            <a:chExt cx="5410048" cy="1234440"/>
          </a:xfrm>
        </p:grpSpPr>
        <p:sp>
          <p:nvSpPr>
            <p:cNvPr id="12" name="Shape 10"/>
            <p:cNvSpPr/>
            <p:nvPr/>
          </p:nvSpPr>
          <p:spPr>
            <a:xfrm>
              <a:off x="502920" y="2194560"/>
              <a:ext cx="5410048" cy="1234440"/>
            </a:xfrm>
            <a:prstGeom prst="roundRect">
              <a:avLst>
                <a:gd name="adj" fmla="val 4444"/>
              </a:avLst>
            </a:prstGeom>
            <a:solidFill>
              <a:srgbClr val="13314F"/>
            </a:solidFill>
            <a:ln w="19050">
              <a:solidFill>
                <a:srgbClr val="00B4D8"/>
              </a:solidFill>
              <a:prstDash val="solid"/>
            </a:ln>
          </p:spPr>
        </p:sp>
        <p:sp>
          <p:nvSpPr>
            <p:cNvPr id="13" name="Text 11"/>
            <p:cNvSpPr/>
            <p:nvPr/>
          </p:nvSpPr>
          <p:spPr>
            <a:xfrm>
              <a:off x="731520" y="2286000"/>
              <a:ext cx="4952848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ESP32 (-S3)</a:t>
              </a:r>
              <a:endParaRPr lang="en-US" sz="1600" dirty="0"/>
            </a:p>
          </p:txBody>
        </p:sp>
        <p:sp>
          <p:nvSpPr>
            <p:cNvPr id="14" name="Text 12"/>
            <p:cNvSpPr/>
            <p:nvPr/>
          </p:nvSpPr>
          <p:spPr>
            <a:xfrm>
              <a:off x="731520" y="2670048"/>
              <a:ext cx="4952848" cy="6858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buNone/>
              </a:pPr>
              <a:r>
                <a:rPr lang="en-US" dirty="0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WLAN/BT, mehr </a:t>
              </a:r>
              <a:r>
                <a:rPr lang="en-US" dirty="0" err="1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Rechenpower</a:t>
              </a:r>
              <a:r>
                <a:rPr lang="en-US" dirty="0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 - aber höherer Stromverbrauch</a:t>
              </a:r>
              <a:endParaRPr lang="en-US" dirty="0"/>
            </a:p>
          </p:txBody>
        </p:sp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30101971-35E2-1D7F-7BD3-FB11B992EF68}"/>
              </a:ext>
            </a:extLst>
          </p:cNvPr>
          <p:cNvGrpSpPr/>
          <p:nvPr/>
        </p:nvGrpSpPr>
        <p:grpSpPr>
          <a:xfrm>
            <a:off x="6278728" y="2194560"/>
            <a:ext cx="5410048" cy="1234440"/>
            <a:chOff x="6278728" y="2194560"/>
            <a:chExt cx="5410048" cy="1234440"/>
          </a:xfrm>
        </p:grpSpPr>
        <p:sp>
          <p:nvSpPr>
            <p:cNvPr id="15" name="Shape 13"/>
            <p:cNvSpPr/>
            <p:nvPr/>
          </p:nvSpPr>
          <p:spPr>
            <a:xfrm>
              <a:off x="6278728" y="2194560"/>
              <a:ext cx="5410048" cy="1234440"/>
            </a:xfrm>
            <a:prstGeom prst="roundRect">
              <a:avLst>
                <a:gd name="adj" fmla="val 4444"/>
              </a:avLst>
            </a:prstGeom>
            <a:solidFill>
              <a:srgbClr val="13314F"/>
            </a:solidFill>
            <a:ln w="19050">
              <a:solidFill>
                <a:srgbClr val="2E9E5B"/>
              </a:solidFill>
              <a:prstDash val="solid"/>
            </a:ln>
          </p:spPr>
        </p:sp>
        <p:sp>
          <p:nvSpPr>
            <p:cNvPr id="16" name="Text 14"/>
            <p:cNvSpPr/>
            <p:nvPr/>
          </p:nvSpPr>
          <p:spPr>
            <a:xfrm>
              <a:off x="6507328" y="2286000"/>
              <a:ext cx="4952848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nRF52840</a:t>
              </a:r>
              <a:endParaRPr lang="en-US" sz="1600" dirty="0"/>
            </a:p>
          </p:txBody>
        </p:sp>
        <p:sp>
          <p:nvSpPr>
            <p:cNvPr id="17" name="Text 15"/>
            <p:cNvSpPr/>
            <p:nvPr/>
          </p:nvSpPr>
          <p:spPr>
            <a:xfrm>
              <a:off x="6507328" y="2670048"/>
              <a:ext cx="4952848" cy="6858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buNone/>
              </a:pPr>
              <a:r>
                <a:rPr lang="en-US" dirty="0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Sehr stromsparend, ideal für Batterie- </a:t>
              </a:r>
              <a:r>
                <a:rPr lang="en-US" dirty="0" err="1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oder</a:t>
              </a:r>
              <a:r>
                <a:rPr lang="en-US" dirty="0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 </a:t>
              </a:r>
              <a:r>
                <a:rPr lang="en-US" dirty="0" err="1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Solarbetrieb</a:t>
              </a:r>
              <a:endParaRPr lang="en-US" dirty="0"/>
            </a:p>
          </p:txBody>
        </p:sp>
      </p:grpSp>
      <p:sp>
        <p:nvSpPr>
          <p:cNvPr id="18" name="Text 16"/>
          <p:cNvSpPr/>
          <p:nvPr/>
        </p:nvSpPr>
        <p:spPr>
          <a:xfrm>
            <a:off x="594360" y="3611880"/>
            <a:ext cx="11002975" cy="14659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lvl="1">
              <a:spcAft>
                <a:spcPts val="400"/>
              </a:spcAft>
              <a:buSzPct val="100000"/>
            </a:pPr>
            <a:r>
              <a:rPr lang="en-US" sz="2400" dirty="0" err="1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Hersteller</a:t>
            </a:r>
            <a:r>
              <a:rPr lang="en-US" sz="24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</a:t>
            </a:r>
          </a:p>
          <a:p>
            <a:pPr marL="406400" lvl="1" indent="-203200">
              <a:spcAft>
                <a:spcPts val="400"/>
              </a:spcAft>
              <a:buSzPct val="100000"/>
              <a:buChar char="–"/>
            </a:pPr>
            <a:r>
              <a:rPr lang="en-US" dirty="0" err="1">
                <a:solidFill>
                  <a:srgbClr val="B6C4D2"/>
                </a:solidFill>
                <a:latin typeface="Arial" pitchFamily="34" charset="0"/>
                <a:cs typeface="Arial" pitchFamily="34" charset="-120"/>
              </a:rPr>
              <a:t>LilyGO</a:t>
            </a:r>
            <a:endParaRPr lang="en-US" dirty="0"/>
          </a:p>
          <a:p>
            <a:pPr marL="406400" lvl="1" indent="-203200">
              <a:spcAft>
                <a:spcPts val="400"/>
              </a:spcAft>
              <a:buSzPct val="100000"/>
              <a:buChar char="–"/>
            </a:pPr>
            <a:r>
              <a:rPr lang="en-US" dirty="0" err="1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Heltec</a:t>
            </a:r>
            <a:endParaRPr lang="en-US" dirty="0">
              <a:solidFill>
                <a:srgbClr val="B6C4D2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406400" lvl="1" indent="-203200">
              <a:spcAft>
                <a:spcPts val="400"/>
              </a:spcAft>
              <a:buSzPct val="100000"/>
              <a:buChar char="–"/>
            </a:pPr>
            <a:r>
              <a:rPr lang="en-US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 Wireless</a:t>
            </a:r>
            <a:endParaRPr lang="en-US" dirty="0"/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312CEE1E-8445-6CF8-DCF3-1789CD0F4478}"/>
              </a:ext>
            </a:extLst>
          </p:cNvPr>
          <p:cNvSpPr txBox="1"/>
          <p:nvPr/>
        </p:nvSpPr>
        <p:spPr>
          <a:xfrm>
            <a:off x="648511" y="509696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Für</a:t>
            </a:r>
            <a:r>
              <a:rPr lang="en-US" sz="1800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CH </a:t>
            </a:r>
            <a:r>
              <a:rPr lang="en-US" sz="1800" b="1" dirty="0" err="1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nie</a:t>
            </a:r>
            <a:r>
              <a:rPr lang="en-US" sz="1800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die 915-MHz-Variante </a:t>
            </a:r>
            <a:r>
              <a:rPr lang="en-US" sz="1800" b="1" dirty="0" err="1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kaufen</a:t>
            </a:r>
            <a:r>
              <a:rPr lang="en-US" sz="1800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 </a:t>
            </a:r>
            <a:endParaRPr lang="en-US" sz="15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640080" cy="640080"/>
          </a:xfrm>
          <a:prstGeom prst="roundRect">
            <a:avLst>
              <a:gd name="adj" fmla="val 8571"/>
            </a:avLst>
          </a:prstGeom>
          <a:solidFill>
            <a:srgbClr val="0B1F33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92656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 drei Mesh-Produkte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502920" y="1170432"/>
            <a:ext cx="11185855" cy="0"/>
          </a:xfrm>
          <a:prstGeom prst="line">
            <a:avLst/>
          </a:prstGeom>
          <a:noFill/>
          <a:ln w="31750">
            <a:solidFill>
              <a:srgbClr val="00B4D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 Communicators · HB9F Bern · 24.06.2026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74375" y="64739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2BE93A40-21E8-17A7-FA4C-4E287D80FD6E}"/>
              </a:ext>
            </a:extLst>
          </p:cNvPr>
          <p:cNvGrpSpPr/>
          <p:nvPr/>
        </p:nvGrpSpPr>
        <p:grpSpPr>
          <a:xfrm>
            <a:off x="502920" y="1417320"/>
            <a:ext cx="3545738" cy="3977640"/>
            <a:chOff x="502920" y="1417320"/>
            <a:chExt cx="3545738" cy="3977640"/>
          </a:xfrm>
        </p:grpSpPr>
        <p:sp>
          <p:nvSpPr>
            <p:cNvPr id="10" name="Shape 8"/>
            <p:cNvSpPr/>
            <p:nvPr/>
          </p:nvSpPr>
          <p:spPr>
            <a:xfrm>
              <a:off x="502920" y="1417320"/>
              <a:ext cx="3545738" cy="3977640"/>
            </a:xfrm>
            <a:prstGeom prst="roundRect">
              <a:avLst>
                <a:gd name="adj" fmla="val 1547"/>
              </a:avLst>
            </a:prstGeom>
            <a:solidFill>
              <a:srgbClr val="13314F"/>
            </a:solidFill>
            <a:ln w="12700">
              <a:solidFill>
                <a:srgbClr val="33485C"/>
              </a:solidFill>
              <a:prstDash val="solid"/>
            </a:ln>
          </p:spPr>
        </p:sp>
        <p:sp>
          <p:nvSpPr>
            <p:cNvPr id="11" name="Shape 9"/>
            <p:cNvSpPr/>
            <p:nvPr/>
          </p:nvSpPr>
          <p:spPr>
            <a:xfrm>
              <a:off x="502920" y="1417320"/>
              <a:ext cx="3545738" cy="868680"/>
            </a:xfrm>
            <a:prstGeom prst="roundRect">
              <a:avLst>
                <a:gd name="adj" fmla="val 6316"/>
              </a:avLst>
            </a:prstGeom>
            <a:solidFill>
              <a:srgbClr val="0B1F33"/>
            </a:solidFill>
            <a:ln/>
          </p:spPr>
        </p:sp>
        <p:sp>
          <p:nvSpPr>
            <p:cNvPr id="12" name="Shape 10"/>
            <p:cNvSpPr/>
            <p:nvPr/>
          </p:nvSpPr>
          <p:spPr>
            <a:xfrm>
              <a:off x="502920" y="2011680"/>
              <a:ext cx="3545738" cy="274320"/>
            </a:xfrm>
            <a:prstGeom prst="rect">
              <a:avLst/>
            </a:prstGeom>
            <a:solidFill>
              <a:srgbClr val="0B1F33"/>
            </a:solidFill>
            <a:ln/>
          </p:spPr>
        </p:sp>
        <p:sp>
          <p:nvSpPr>
            <p:cNvPr id="13" name="Text 11"/>
            <p:cNvSpPr/>
            <p:nvPr/>
          </p:nvSpPr>
          <p:spPr>
            <a:xfrm>
              <a:off x="685800" y="1481328"/>
              <a:ext cx="3179978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0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Meshtastic</a:t>
              </a:r>
              <a:endParaRPr lang="en-US" sz="2000" dirty="0"/>
            </a:p>
          </p:txBody>
        </p:sp>
        <p:sp>
          <p:nvSpPr>
            <p:cNvPr id="14" name="Text 12"/>
            <p:cNvSpPr/>
            <p:nvPr/>
          </p:nvSpPr>
          <p:spPr>
            <a:xfrm>
              <a:off x="685800" y="1938528"/>
              <a:ext cx="3179978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200" b="1" dirty="0">
                  <a:solidFill>
                    <a:srgbClr val="00B4D8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ISM · lizenzfrei</a:t>
              </a:r>
              <a:endParaRPr lang="en-US" sz="1200" dirty="0"/>
            </a:p>
          </p:txBody>
        </p:sp>
        <p:sp>
          <p:nvSpPr>
            <p:cNvPr id="15" name="Shape 13"/>
            <p:cNvSpPr/>
            <p:nvPr/>
          </p:nvSpPr>
          <p:spPr>
            <a:xfrm>
              <a:off x="502920" y="2286000"/>
              <a:ext cx="3545738" cy="54864"/>
            </a:xfrm>
            <a:prstGeom prst="rect">
              <a:avLst/>
            </a:prstGeom>
            <a:solidFill>
              <a:srgbClr val="00B4D8"/>
            </a:solidFill>
            <a:ln/>
          </p:spPr>
        </p:sp>
        <p:sp>
          <p:nvSpPr>
            <p:cNvPr id="16" name="Text 14"/>
            <p:cNvSpPr/>
            <p:nvPr/>
          </p:nvSpPr>
          <p:spPr>
            <a:xfrm>
              <a:off x="731520" y="2514600"/>
              <a:ext cx="3134258" cy="27432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177800" indent="-177800">
                <a:spcAft>
                  <a:spcPts val="800"/>
                </a:spcAft>
                <a:buSzPct val="100000"/>
                <a:buChar char="•"/>
              </a:pPr>
              <a:r>
                <a:rPr lang="en-US" sz="1600" dirty="0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Erste </a:t>
              </a:r>
              <a:r>
                <a:rPr lang="en-US" sz="1600" dirty="0" err="1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Implementierung</a:t>
              </a:r>
              <a:endParaRPr lang="en-US" sz="16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endParaRPr>
            </a:p>
            <a:p>
              <a:pPr marL="177800" indent="-177800">
                <a:spcAft>
                  <a:spcPts val="800"/>
                </a:spcAft>
                <a:buSzPct val="100000"/>
                <a:buChar char="•"/>
              </a:pPr>
              <a:r>
                <a:rPr lang="en-US" sz="1600" dirty="0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Standard: SF12</a:t>
              </a:r>
            </a:p>
            <a:p>
              <a:pPr marL="177800" indent="-177800">
                <a:spcAft>
                  <a:spcPts val="800"/>
                </a:spcAft>
                <a:buSzPct val="100000"/>
                <a:buChar char="•"/>
              </a:pPr>
              <a:r>
                <a:rPr lang="en-US" sz="1600" dirty="0" err="1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Grösstes</a:t>
              </a:r>
              <a:r>
                <a:rPr lang="en-US" sz="1600" dirty="0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 </a:t>
              </a:r>
              <a:r>
                <a:rPr lang="en-US" sz="1600" dirty="0" err="1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Ökosystem</a:t>
              </a:r>
              <a:endParaRPr lang="en-US" sz="1600" dirty="0"/>
            </a:p>
            <a:p>
              <a:pPr marL="177800" indent="-177800">
                <a:spcAft>
                  <a:spcPts val="800"/>
                </a:spcAft>
                <a:buSzPct val="100000"/>
                <a:buChar char="•"/>
              </a:pPr>
              <a:r>
                <a:rPr lang="en-US" sz="1600" dirty="0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Managed Flooding</a:t>
              </a:r>
              <a:endParaRPr lang="en-US" sz="1600" dirty="0"/>
            </a:p>
            <a:p>
              <a:pPr marL="177800" indent="-177800">
                <a:spcAft>
                  <a:spcPts val="800"/>
                </a:spcAft>
                <a:buSzPct val="100000"/>
                <a:buChar char="•"/>
              </a:pPr>
              <a:r>
                <a:rPr lang="en-US" sz="1600" dirty="0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Viel “Schnick-Schnack”</a:t>
              </a:r>
              <a:endParaRPr lang="en-US" sz="1600" dirty="0"/>
            </a:p>
            <a:p>
              <a:pPr marL="177800" indent="-177800">
                <a:spcAft>
                  <a:spcPts val="800"/>
                </a:spcAft>
                <a:buSzPct val="100000"/>
                <a:buChar char="•"/>
              </a:pPr>
              <a:r>
                <a:rPr lang="en-US" sz="1600" dirty="0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Kein Rufzeichen nötig</a:t>
              </a:r>
              <a:endParaRPr lang="en-US" sz="1600" dirty="0"/>
            </a:p>
          </p:txBody>
        </p:sp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436AD519-B2F3-2E34-B7CA-F47293B46855}"/>
              </a:ext>
            </a:extLst>
          </p:cNvPr>
          <p:cNvGrpSpPr/>
          <p:nvPr/>
        </p:nvGrpSpPr>
        <p:grpSpPr>
          <a:xfrm>
            <a:off x="4322978" y="1417320"/>
            <a:ext cx="3545738" cy="3977640"/>
            <a:chOff x="4322978" y="1417320"/>
            <a:chExt cx="3545738" cy="3977640"/>
          </a:xfrm>
        </p:grpSpPr>
        <p:sp>
          <p:nvSpPr>
            <p:cNvPr id="17" name="Shape 15"/>
            <p:cNvSpPr/>
            <p:nvPr/>
          </p:nvSpPr>
          <p:spPr>
            <a:xfrm>
              <a:off x="4322978" y="1417320"/>
              <a:ext cx="3545738" cy="3977640"/>
            </a:xfrm>
            <a:prstGeom prst="roundRect">
              <a:avLst>
                <a:gd name="adj" fmla="val 1547"/>
              </a:avLst>
            </a:prstGeom>
            <a:solidFill>
              <a:srgbClr val="13314F"/>
            </a:solidFill>
            <a:ln w="12700">
              <a:solidFill>
                <a:srgbClr val="33485C"/>
              </a:solidFill>
              <a:prstDash val="solid"/>
            </a:ln>
          </p:spPr>
        </p:sp>
        <p:sp>
          <p:nvSpPr>
            <p:cNvPr id="18" name="Shape 16"/>
            <p:cNvSpPr/>
            <p:nvPr/>
          </p:nvSpPr>
          <p:spPr>
            <a:xfrm>
              <a:off x="4322978" y="1417320"/>
              <a:ext cx="3545738" cy="868680"/>
            </a:xfrm>
            <a:prstGeom prst="roundRect">
              <a:avLst>
                <a:gd name="adj" fmla="val 6316"/>
              </a:avLst>
            </a:prstGeom>
            <a:solidFill>
              <a:srgbClr val="0B1F33"/>
            </a:solidFill>
            <a:ln/>
          </p:spPr>
        </p:sp>
        <p:sp>
          <p:nvSpPr>
            <p:cNvPr id="19" name="Shape 17"/>
            <p:cNvSpPr/>
            <p:nvPr/>
          </p:nvSpPr>
          <p:spPr>
            <a:xfrm>
              <a:off x="4322978" y="2011680"/>
              <a:ext cx="3545738" cy="274320"/>
            </a:xfrm>
            <a:prstGeom prst="rect">
              <a:avLst/>
            </a:prstGeom>
            <a:solidFill>
              <a:srgbClr val="0B1F33"/>
            </a:solidFill>
            <a:ln/>
          </p:spPr>
        </p:sp>
        <p:sp>
          <p:nvSpPr>
            <p:cNvPr id="20" name="Text 18"/>
            <p:cNvSpPr/>
            <p:nvPr/>
          </p:nvSpPr>
          <p:spPr>
            <a:xfrm>
              <a:off x="4505858" y="1481328"/>
              <a:ext cx="3179978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0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MeshCore</a:t>
              </a:r>
              <a:endParaRPr lang="en-US" sz="2000" dirty="0"/>
            </a:p>
          </p:txBody>
        </p:sp>
        <p:sp>
          <p:nvSpPr>
            <p:cNvPr id="21" name="Text 19"/>
            <p:cNvSpPr/>
            <p:nvPr/>
          </p:nvSpPr>
          <p:spPr>
            <a:xfrm>
              <a:off x="4505858" y="1938528"/>
              <a:ext cx="3179978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1200" b="1" dirty="0">
                  <a:solidFill>
                    <a:srgbClr val="F4A300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ISM · </a:t>
              </a:r>
              <a:r>
                <a:rPr lang="en-US" sz="1200" b="1" dirty="0" err="1">
                  <a:solidFill>
                    <a:srgbClr val="F4A300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lizenzfrei</a:t>
              </a:r>
              <a:r>
                <a:rPr lang="en-US" sz="1200" b="1" dirty="0">
                  <a:solidFill>
                    <a:srgbClr val="F4A300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 · stark in CH</a:t>
              </a:r>
              <a:endParaRPr lang="en-US" sz="1200" dirty="0"/>
            </a:p>
          </p:txBody>
        </p:sp>
        <p:sp>
          <p:nvSpPr>
            <p:cNvPr id="22" name="Shape 20"/>
            <p:cNvSpPr/>
            <p:nvPr/>
          </p:nvSpPr>
          <p:spPr>
            <a:xfrm>
              <a:off x="4322978" y="2286000"/>
              <a:ext cx="3545738" cy="54864"/>
            </a:xfrm>
            <a:prstGeom prst="rect">
              <a:avLst/>
            </a:prstGeom>
            <a:solidFill>
              <a:srgbClr val="F4A300"/>
            </a:solidFill>
            <a:ln/>
          </p:spPr>
        </p:sp>
        <p:sp>
          <p:nvSpPr>
            <p:cNvPr id="23" name="Text 21"/>
            <p:cNvSpPr/>
            <p:nvPr/>
          </p:nvSpPr>
          <p:spPr>
            <a:xfrm>
              <a:off x="4551578" y="2514600"/>
              <a:ext cx="3134258" cy="27432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177800" indent="-177800">
                <a:spcAft>
                  <a:spcPts val="800"/>
                </a:spcAft>
                <a:buSzPct val="100000"/>
                <a:buChar char="•"/>
              </a:pPr>
              <a:r>
                <a:rPr lang="en-US" sz="1600" dirty="0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Multi-Hop-Routing</a:t>
              </a:r>
            </a:p>
            <a:p>
              <a:pPr marL="177800" indent="-177800">
                <a:spcAft>
                  <a:spcPts val="800"/>
                </a:spcAft>
                <a:buSzPct val="100000"/>
                <a:buChar char="•"/>
              </a:pPr>
              <a:r>
                <a:rPr lang="en-US" sz="1600" dirty="0">
                  <a:solidFill>
                    <a:srgbClr val="EAF1F7"/>
                  </a:solidFill>
                  <a:latin typeface="Arial" pitchFamily="34" charset="0"/>
                  <a:cs typeface="Arial" pitchFamily="34" charset="-120"/>
                </a:rPr>
                <a:t>Standard: SF8</a:t>
              </a:r>
              <a:endParaRPr lang="en-US" sz="1600" dirty="0"/>
            </a:p>
            <a:p>
              <a:pPr marL="177800" indent="-177800">
                <a:spcAft>
                  <a:spcPts val="800"/>
                </a:spcAft>
                <a:buSzPct val="100000"/>
                <a:buChar char="•"/>
              </a:pPr>
              <a:r>
                <a:rPr lang="en-US" sz="1600" dirty="0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Repeater / Room-Server</a:t>
              </a:r>
              <a:endParaRPr lang="en-US" sz="1600" dirty="0"/>
            </a:p>
            <a:p>
              <a:pPr marL="177800" indent="-177800">
                <a:spcAft>
                  <a:spcPts val="800"/>
                </a:spcAft>
                <a:buSzPct val="100000"/>
                <a:buChar char="•"/>
              </a:pPr>
              <a:r>
                <a:rPr lang="en-US" sz="1600" dirty="0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In der Schweiz am weitesten verbreitet</a:t>
              </a:r>
              <a:endParaRPr lang="en-US" sz="1600" dirty="0"/>
            </a:p>
            <a:p>
              <a:pPr marL="177800" indent="-177800">
                <a:spcAft>
                  <a:spcPts val="800"/>
                </a:spcAft>
                <a:buSzPct val="100000"/>
                <a:buChar char="•"/>
              </a:pPr>
              <a:r>
                <a:rPr lang="en-US" sz="1600" dirty="0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meshcore.ch</a:t>
              </a:r>
              <a:endParaRPr lang="en-US" sz="1600" dirty="0"/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8925F53E-ED8A-C9CD-5E43-ACE754048F57}"/>
              </a:ext>
            </a:extLst>
          </p:cNvPr>
          <p:cNvGrpSpPr/>
          <p:nvPr/>
        </p:nvGrpSpPr>
        <p:grpSpPr>
          <a:xfrm>
            <a:off x="8143037" y="1417320"/>
            <a:ext cx="3545738" cy="3977640"/>
            <a:chOff x="8143037" y="1417320"/>
            <a:chExt cx="3545738" cy="3977640"/>
          </a:xfrm>
        </p:grpSpPr>
        <p:sp>
          <p:nvSpPr>
            <p:cNvPr id="24" name="Shape 22"/>
            <p:cNvSpPr/>
            <p:nvPr/>
          </p:nvSpPr>
          <p:spPr>
            <a:xfrm>
              <a:off x="8143037" y="1417320"/>
              <a:ext cx="3545738" cy="3977640"/>
            </a:xfrm>
            <a:prstGeom prst="roundRect">
              <a:avLst>
                <a:gd name="adj" fmla="val 1547"/>
              </a:avLst>
            </a:prstGeom>
            <a:solidFill>
              <a:srgbClr val="13314F"/>
            </a:solidFill>
            <a:ln w="12700">
              <a:solidFill>
                <a:srgbClr val="33485C"/>
              </a:solidFill>
              <a:prstDash val="solid"/>
            </a:ln>
          </p:spPr>
        </p:sp>
        <p:sp>
          <p:nvSpPr>
            <p:cNvPr id="25" name="Shape 23"/>
            <p:cNvSpPr/>
            <p:nvPr/>
          </p:nvSpPr>
          <p:spPr>
            <a:xfrm>
              <a:off x="8143037" y="1417320"/>
              <a:ext cx="3545738" cy="868680"/>
            </a:xfrm>
            <a:prstGeom prst="roundRect">
              <a:avLst>
                <a:gd name="adj" fmla="val 6316"/>
              </a:avLst>
            </a:prstGeom>
            <a:solidFill>
              <a:srgbClr val="0B1F33"/>
            </a:solidFill>
            <a:ln/>
          </p:spPr>
        </p:sp>
        <p:sp>
          <p:nvSpPr>
            <p:cNvPr id="26" name="Shape 24"/>
            <p:cNvSpPr/>
            <p:nvPr/>
          </p:nvSpPr>
          <p:spPr>
            <a:xfrm>
              <a:off x="8143037" y="2011680"/>
              <a:ext cx="3545738" cy="274320"/>
            </a:xfrm>
            <a:prstGeom prst="rect">
              <a:avLst/>
            </a:prstGeom>
            <a:solidFill>
              <a:srgbClr val="0B1F33"/>
            </a:solidFill>
            <a:ln/>
          </p:spPr>
        </p:sp>
        <p:sp>
          <p:nvSpPr>
            <p:cNvPr id="27" name="Text 25"/>
            <p:cNvSpPr/>
            <p:nvPr/>
          </p:nvSpPr>
          <p:spPr>
            <a:xfrm>
              <a:off x="8325917" y="1481328"/>
              <a:ext cx="3179978" cy="4572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20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MeshCom</a:t>
              </a:r>
              <a:endParaRPr lang="en-US" sz="2000" dirty="0"/>
            </a:p>
          </p:txBody>
        </p:sp>
        <p:sp>
          <p:nvSpPr>
            <p:cNvPr id="28" name="Text 26"/>
            <p:cNvSpPr/>
            <p:nvPr/>
          </p:nvSpPr>
          <p:spPr>
            <a:xfrm>
              <a:off x="8325917" y="1938528"/>
              <a:ext cx="3179978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200" b="1" dirty="0">
                  <a:solidFill>
                    <a:srgbClr val="2E9E5B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Amateurfunk 70 cm</a:t>
              </a:r>
              <a:endParaRPr lang="en-US" sz="1200" dirty="0"/>
            </a:p>
          </p:txBody>
        </p:sp>
        <p:sp>
          <p:nvSpPr>
            <p:cNvPr id="29" name="Shape 27"/>
            <p:cNvSpPr/>
            <p:nvPr/>
          </p:nvSpPr>
          <p:spPr>
            <a:xfrm>
              <a:off x="8143037" y="2286000"/>
              <a:ext cx="3545738" cy="54864"/>
            </a:xfrm>
            <a:prstGeom prst="rect">
              <a:avLst/>
            </a:prstGeom>
            <a:solidFill>
              <a:srgbClr val="2E9E5B"/>
            </a:solidFill>
            <a:ln/>
          </p:spPr>
        </p:sp>
        <p:sp>
          <p:nvSpPr>
            <p:cNvPr id="30" name="Text 28"/>
            <p:cNvSpPr/>
            <p:nvPr/>
          </p:nvSpPr>
          <p:spPr>
            <a:xfrm>
              <a:off x="8371637" y="2514600"/>
              <a:ext cx="3134258" cy="27432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177800" indent="-177800">
                <a:spcAft>
                  <a:spcPts val="800"/>
                </a:spcAft>
                <a:buSzPct val="100000"/>
                <a:buChar char="•"/>
              </a:pPr>
              <a:r>
                <a:rPr lang="en-US" sz="1600" dirty="0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ÖVSV-Projekt</a:t>
              </a:r>
            </a:p>
            <a:p>
              <a:pPr marL="177800" indent="-177800">
                <a:spcAft>
                  <a:spcPts val="800"/>
                </a:spcAft>
                <a:buSzPct val="100000"/>
                <a:buChar char="•"/>
              </a:pPr>
              <a:r>
                <a:rPr lang="en-US" sz="1600" dirty="0">
                  <a:solidFill>
                    <a:srgbClr val="EAF1F7"/>
                  </a:solidFill>
                  <a:latin typeface="Arial" pitchFamily="34" charset="0"/>
                  <a:cs typeface="Arial" pitchFamily="34" charset="-120"/>
                </a:rPr>
                <a:t>APRS-</a:t>
              </a:r>
              <a:r>
                <a:rPr lang="en-US" sz="1600" dirty="0" err="1">
                  <a:solidFill>
                    <a:srgbClr val="EAF1F7"/>
                  </a:solidFill>
                  <a:latin typeface="Arial" pitchFamily="34" charset="0"/>
                  <a:cs typeface="Arial" pitchFamily="34" charset="-120"/>
                </a:rPr>
                <a:t>Protokoll</a:t>
              </a:r>
              <a:endParaRPr lang="en-US" sz="1600" dirty="0"/>
            </a:p>
            <a:p>
              <a:pPr marL="177800" indent="-177800">
                <a:spcAft>
                  <a:spcPts val="800"/>
                </a:spcAft>
                <a:buSzPct val="100000"/>
                <a:buChar char="•"/>
              </a:pPr>
              <a:r>
                <a:rPr lang="en-US" sz="1600" dirty="0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Rufzeichen erforderlich</a:t>
              </a:r>
              <a:endParaRPr lang="en-US" sz="1600" dirty="0"/>
            </a:p>
            <a:p>
              <a:pPr marL="177800" indent="-177800">
                <a:spcAft>
                  <a:spcPts val="800"/>
                </a:spcAft>
                <a:buSzPct val="100000"/>
                <a:buChar char="•"/>
              </a:pPr>
              <a:r>
                <a:rPr lang="en-US" sz="1600" dirty="0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MQTT-Backbone + HAMNET</a:t>
              </a:r>
              <a:endParaRPr lang="en-US" sz="1600" dirty="0"/>
            </a:p>
            <a:p>
              <a:pPr marL="177800" indent="-177800">
                <a:spcAft>
                  <a:spcPts val="800"/>
                </a:spcAft>
                <a:buSzPct val="100000"/>
                <a:buChar char="•"/>
              </a:pPr>
              <a:r>
                <a:rPr lang="en-US" sz="1600" dirty="0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Der „saubere“ Ham-Weg</a:t>
              </a:r>
              <a:endParaRPr lang="en-US" sz="16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640080" cy="640080"/>
          </a:xfrm>
          <a:prstGeom prst="roundRect">
            <a:avLst>
              <a:gd name="adj" fmla="val 8571"/>
            </a:avLst>
          </a:prstGeom>
          <a:solidFill>
            <a:srgbClr val="0B1F33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92656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Meshtastic vs. </a:t>
            </a:r>
            <a:r>
              <a:rPr lang="en-US" sz="23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MeshCore</a:t>
            </a:r>
            <a:r>
              <a:rPr lang="en-US" sz="2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– Message Transfer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502920" y="1170432"/>
            <a:ext cx="11185855" cy="0"/>
          </a:xfrm>
          <a:prstGeom prst="line">
            <a:avLst/>
          </a:prstGeom>
          <a:noFill/>
          <a:ln w="31750">
            <a:solidFill>
              <a:srgbClr val="00B4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 Communicators · HB9F Bern · 24.06.2026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0774375" y="64739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CA0C4F00-9E5F-3ABE-02ED-DB1DF9316588}"/>
              </a:ext>
            </a:extLst>
          </p:cNvPr>
          <p:cNvGrpSpPr/>
          <p:nvPr/>
        </p:nvGrpSpPr>
        <p:grpSpPr>
          <a:xfrm>
            <a:off x="502920" y="1371600"/>
            <a:ext cx="5440680" cy="3291840"/>
            <a:chOff x="502920" y="1371600"/>
            <a:chExt cx="5440680" cy="3291840"/>
          </a:xfrm>
        </p:grpSpPr>
        <p:sp>
          <p:nvSpPr>
            <p:cNvPr id="8" name="Shape 6"/>
            <p:cNvSpPr/>
            <p:nvPr/>
          </p:nvSpPr>
          <p:spPr>
            <a:xfrm>
              <a:off x="502920" y="1371600"/>
              <a:ext cx="5440680" cy="3291840"/>
            </a:xfrm>
            <a:prstGeom prst="roundRect">
              <a:avLst>
                <a:gd name="adj" fmla="val 1667"/>
              </a:avLst>
            </a:prstGeom>
            <a:solidFill>
              <a:srgbClr val="13314F"/>
            </a:solidFill>
            <a:ln w="19050">
              <a:solidFill>
                <a:srgbClr val="00B4D8"/>
              </a:solidFill>
              <a:prstDash val="solid"/>
            </a:ln>
          </p:spPr>
        </p:sp>
        <p:sp>
          <p:nvSpPr>
            <p:cNvPr id="9" name="Text 7"/>
            <p:cNvSpPr/>
            <p:nvPr/>
          </p:nvSpPr>
          <p:spPr>
            <a:xfrm>
              <a:off x="685800" y="1481328"/>
              <a:ext cx="507492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500" b="1" dirty="0" err="1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Meshtastic</a:t>
              </a:r>
              <a:r>
                <a:rPr lang="en-US" sz="15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 - Managed Flooding</a:t>
              </a:r>
              <a:endParaRPr lang="en-US" sz="1500" dirty="0"/>
            </a:p>
          </p:txBody>
        </p:sp>
        <p:sp>
          <p:nvSpPr>
            <p:cNvPr id="10" name="Shape 8"/>
            <p:cNvSpPr/>
            <p:nvPr/>
          </p:nvSpPr>
          <p:spPr>
            <a:xfrm flipV="1">
              <a:off x="1417320" y="2423160"/>
              <a:ext cx="1463040" cy="228600"/>
            </a:xfrm>
            <a:prstGeom prst="line">
              <a:avLst/>
            </a:prstGeom>
            <a:noFill/>
            <a:ln w="15875">
              <a:solidFill>
                <a:srgbClr val="00B4D8"/>
              </a:solidFill>
              <a:prstDash val="solid"/>
            </a:ln>
          </p:spPr>
        </p:sp>
        <p:sp>
          <p:nvSpPr>
            <p:cNvPr id="11" name="Shape 9"/>
            <p:cNvSpPr/>
            <p:nvPr/>
          </p:nvSpPr>
          <p:spPr>
            <a:xfrm>
              <a:off x="2880360" y="2423160"/>
              <a:ext cx="1554480" cy="320040"/>
            </a:xfrm>
            <a:prstGeom prst="line">
              <a:avLst/>
            </a:prstGeom>
            <a:noFill/>
            <a:ln w="15875">
              <a:solidFill>
                <a:srgbClr val="00B4D8"/>
              </a:solidFill>
              <a:prstDash val="solid"/>
            </a:ln>
          </p:spPr>
        </p:sp>
        <p:sp>
          <p:nvSpPr>
            <p:cNvPr id="12" name="Shape 10"/>
            <p:cNvSpPr/>
            <p:nvPr/>
          </p:nvSpPr>
          <p:spPr>
            <a:xfrm>
              <a:off x="1417320" y="2651760"/>
              <a:ext cx="365760" cy="1188720"/>
            </a:xfrm>
            <a:prstGeom prst="line">
              <a:avLst/>
            </a:prstGeom>
            <a:noFill/>
            <a:ln w="15875">
              <a:solidFill>
                <a:srgbClr val="00B4D8"/>
              </a:solidFill>
              <a:prstDash val="solid"/>
            </a:ln>
          </p:spPr>
        </p:sp>
        <p:sp>
          <p:nvSpPr>
            <p:cNvPr id="13" name="Shape 11"/>
            <p:cNvSpPr/>
            <p:nvPr/>
          </p:nvSpPr>
          <p:spPr>
            <a:xfrm>
              <a:off x="1783080" y="3840480"/>
              <a:ext cx="1463040" cy="91440"/>
            </a:xfrm>
            <a:prstGeom prst="line">
              <a:avLst/>
            </a:prstGeom>
            <a:noFill/>
            <a:ln w="15875">
              <a:solidFill>
                <a:srgbClr val="00B4D8"/>
              </a:solidFill>
              <a:prstDash val="solid"/>
            </a:ln>
          </p:spPr>
        </p:sp>
        <p:sp>
          <p:nvSpPr>
            <p:cNvPr id="14" name="Shape 12"/>
            <p:cNvSpPr/>
            <p:nvPr/>
          </p:nvSpPr>
          <p:spPr>
            <a:xfrm>
              <a:off x="2880360" y="2423160"/>
              <a:ext cx="365760" cy="1508760"/>
            </a:xfrm>
            <a:prstGeom prst="line">
              <a:avLst/>
            </a:prstGeom>
            <a:noFill/>
            <a:ln w="15875">
              <a:solidFill>
                <a:srgbClr val="00B4D8"/>
              </a:solidFill>
              <a:prstDash val="solid"/>
            </a:ln>
          </p:spPr>
        </p:sp>
        <p:sp>
          <p:nvSpPr>
            <p:cNvPr id="15" name="Shape 13"/>
            <p:cNvSpPr/>
            <p:nvPr/>
          </p:nvSpPr>
          <p:spPr>
            <a:xfrm flipV="1">
              <a:off x="3246120" y="3657600"/>
              <a:ext cx="1463040" cy="274320"/>
            </a:xfrm>
            <a:prstGeom prst="line">
              <a:avLst/>
            </a:prstGeom>
            <a:noFill/>
            <a:ln w="15875">
              <a:solidFill>
                <a:srgbClr val="00B4D8"/>
              </a:solidFill>
              <a:prstDash val="solid"/>
            </a:ln>
          </p:spPr>
        </p:sp>
        <p:sp>
          <p:nvSpPr>
            <p:cNvPr id="16" name="Shape 14"/>
            <p:cNvSpPr/>
            <p:nvPr/>
          </p:nvSpPr>
          <p:spPr>
            <a:xfrm>
              <a:off x="4434840" y="2743200"/>
              <a:ext cx="274320" cy="914400"/>
            </a:xfrm>
            <a:prstGeom prst="line">
              <a:avLst/>
            </a:prstGeom>
            <a:noFill/>
            <a:ln w="15875">
              <a:solidFill>
                <a:srgbClr val="00B4D8"/>
              </a:solidFill>
              <a:prstDash val="solid"/>
            </a:ln>
          </p:spPr>
        </p:sp>
        <p:sp>
          <p:nvSpPr>
            <p:cNvPr id="17" name="Shape 15"/>
            <p:cNvSpPr/>
            <p:nvPr/>
          </p:nvSpPr>
          <p:spPr>
            <a:xfrm flipH="1">
              <a:off x="1783080" y="2423160"/>
              <a:ext cx="1097280" cy="1417320"/>
            </a:xfrm>
            <a:prstGeom prst="line">
              <a:avLst/>
            </a:prstGeom>
            <a:noFill/>
            <a:ln w="15875">
              <a:solidFill>
                <a:srgbClr val="00B4D8"/>
              </a:solidFill>
              <a:prstDash val="solid"/>
            </a:ln>
          </p:spPr>
        </p:sp>
        <p:sp>
          <p:nvSpPr>
            <p:cNvPr id="18" name="Shape 16"/>
            <p:cNvSpPr/>
            <p:nvPr/>
          </p:nvSpPr>
          <p:spPr>
            <a:xfrm>
              <a:off x="1271016" y="2505456"/>
              <a:ext cx="292608" cy="292608"/>
            </a:xfrm>
            <a:prstGeom prst="ellipse">
              <a:avLst/>
            </a:prstGeom>
            <a:solidFill>
              <a:srgbClr val="00B4D8"/>
            </a:solidFill>
            <a:ln w="19050">
              <a:solidFill>
                <a:srgbClr val="13314F"/>
              </a:solidFill>
              <a:prstDash val="solid"/>
            </a:ln>
          </p:spPr>
        </p:sp>
        <p:sp>
          <p:nvSpPr>
            <p:cNvPr id="19" name="Shape 17"/>
            <p:cNvSpPr/>
            <p:nvPr/>
          </p:nvSpPr>
          <p:spPr>
            <a:xfrm>
              <a:off x="2734056" y="2276856"/>
              <a:ext cx="292608" cy="292608"/>
            </a:xfrm>
            <a:prstGeom prst="ellipse">
              <a:avLst/>
            </a:prstGeom>
            <a:solidFill>
              <a:srgbClr val="00B4D8"/>
            </a:solidFill>
            <a:ln w="19050">
              <a:solidFill>
                <a:srgbClr val="13314F"/>
              </a:solidFill>
              <a:prstDash val="solid"/>
            </a:ln>
          </p:spPr>
        </p:sp>
        <p:sp>
          <p:nvSpPr>
            <p:cNvPr id="20" name="Shape 18"/>
            <p:cNvSpPr/>
            <p:nvPr/>
          </p:nvSpPr>
          <p:spPr>
            <a:xfrm>
              <a:off x="4288536" y="2596896"/>
              <a:ext cx="292608" cy="292608"/>
            </a:xfrm>
            <a:prstGeom prst="ellipse">
              <a:avLst/>
            </a:prstGeom>
            <a:solidFill>
              <a:srgbClr val="00B4D8"/>
            </a:solidFill>
            <a:ln w="19050">
              <a:solidFill>
                <a:srgbClr val="13314F"/>
              </a:solidFill>
              <a:prstDash val="solid"/>
            </a:ln>
          </p:spPr>
        </p:sp>
        <p:sp>
          <p:nvSpPr>
            <p:cNvPr id="21" name="Shape 19"/>
            <p:cNvSpPr/>
            <p:nvPr/>
          </p:nvSpPr>
          <p:spPr>
            <a:xfrm>
              <a:off x="1636776" y="3694176"/>
              <a:ext cx="292608" cy="292608"/>
            </a:xfrm>
            <a:prstGeom prst="ellipse">
              <a:avLst/>
            </a:prstGeom>
            <a:solidFill>
              <a:srgbClr val="00B4D8"/>
            </a:solidFill>
            <a:ln w="19050">
              <a:solidFill>
                <a:srgbClr val="13314F"/>
              </a:solidFill>
              <a:prstDash val="solid"/>
            </a:ln>
          </p:spPr>
        </p:sp>
        <p:sp>
          <p:nvSpPr>
            <p:cNvPr id="22" name="Shape 20"/>
            <p:cNvSpPr/>
            <p:nvPr/>
          </p:nvSpPr>
          <p:spPr>
            <a:xfrm>
              <a:off x="3099816" y="3785616"/>
              <a:ext cx="292608" cy="292608"/>
            </a:xfrm>
            <a:prstGeom prst="ellipse">
              <a:avLst/>
            </a:prstGeom>
            <a:solidFill>
              <a:srgbClr val="00B4D8"/>
            </a:solidFill>
            <a:ln w="19050">
              <a:solidFill>
                <a:srgbClr val="13314F"/>
              </a:solidFill>
              <a:prstDash val="solid"/>
            </a:ln>
          </p:spPr>
        </p:sp>
        <p:sp>
          <p:nvSpPr>
            <p:cNvPr id="23" name="Shape 21"/>
            <p:cNvSpPr/>
            <p:nvPr/>
          </p:nvSpPr>
          <p:spPr>
            <a:xfrm>
              <a:off x="4562856" y="3511296"/>
              <a:ext cx="292608" cy="292608"/>
            </a:xfrm>
            <a:prstGeom prst="ellipse">
              <a:avLst/>
            </a:prstGeom>
            <a:solidFill>
              <a:srgbClr val="00B4D8"/>
            </a:solidFill>
            <a:ln w="19050">
              <a:solidFill>
                <a:srgbClr val="13314F"/>
              </a:solidFill>
              <a:prstDash val="solid"/>
            </a:ln>
          </p:spPr>
        </p:sp>
        <p:sp>
          <p:nvSpPr>
            <p:cNvPr id="24" name="Text 22"/>
            <p:cNvSpPr/>
            <p:nvPr/>
          </p:nvSpPr>
          <p:spPr>
            <a:xfrm>
              <a:off x="685800" y="4023360"/>
              <a:ext cx="5074920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400" i="1" dirty="0">
                  <a:solidFill>
                    <a:srgbClr val="B6C4D2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Jeder Knoten leitet jede Nachricht weiter → Netz wächst über </a:t>
              </a:r>
              <a:r>
                <a:rPr lang="en-US" sz="1400" i="1" dirty="0" err="1">
                  <a:solidFill>
                    <a:srgbClr val="B6C4D2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jeden</a:t>
              </a:r>
              <a:r>
                <a:rPr lang="en-US" sz="1400" i="1" dirty="0">
                  <a:solidFill>
                    <a:srgbClr val="B6C4D2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 Knoten</a:t>
              </a:r>
              <a:endParaRPr lang="en-US" sz="1400" dirty="0"/>
            </a:p>
          </p:txBody>
        </p:sp>
      </p:grpSp>
      <p:sp>
        <p:nvSpPr>
          <p:cNvPr id="38" name="Shape 36"/>
          <p:cNvSpPr/>
          <p:nvPr/>
        </p:nvSpPr>
        <p:spPr>
          <a:xfrm>
            <a:off x="502920" y="4846320"/>
            <a:ext cx="11185855" cy="1051560"/>
          </a:xfrm>
          <a:prstGeom prst="roundRect">
            <a:avLst>
              <a:gd name="adj" fmla="val 6957"/>
            </a:avLst>
          </a:prstGeom>
          <a:solidFill>
            <a:srgbClr val="0B1F33"/>
          </a:solidFill>
          <a:ln/>
        </p:spPr>
      </p:sp>
      <p:sp>
        <p:nvSpPr>
          <p:cNvPr id="39" name="Text 37"/>
          <p:cNvSpPr/>
          <p:nvPr/>
        </p:nvSpPr>
        <p:spPr>
          <a:xfrm>
            <a:off x="868680" y="4846320"/>
            <a:ext cx="10454335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Ohne Repeater erreichst du bei MeshCore nur Knoten in direkter Reichweite.  </a:t>
            </a:r>
            <a:r>
              <a:rPr lang="en-US" sz="1600" dirty="0">
                <a:solidFill>
                  <a:srgbClr val="F4A3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Meshtastic dehnt sich über jeden Knoten </a:t>
            </a:r>
            <a:r>
              <a:rPr lang="en-US" sz="1600" dirty="0" err="1">
                <a:solidFill>
                  <a:srgbClr val="F4A3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aus</a:t>
            </a:r>
            <a:r>
              <a:rPr lang="en-US" sz="1600" dirty="0">
                <a:solidFill>
                  <a:srgbClr val="F4A3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robuster, aber </a:t>
            </a:r>
            <a:r>
              <a:rPr lang="en-US" sz="1600" dirty="0" err="1">
                <a:solidFill>
                  <a:srgbClr val="F4A3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mehr</a:t>
            </a:r>
            <a:r>
              <a:rPr lang="en-US" sz="1600" dirty="0">
                <a:solidFill>
                  <a:srgbClr val="F4A3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Kanal-Last</a:t>
            </a:r>
            <a:endParaRPr lang="en-US" sz="1600" dirty="0"/>
          </a:p>
        </p:txBody>
      </p:sp>
      <p:grpSp>
        <p:nvGrpSpPr>
          <p:cNvPr id="42" name="Gruppieren 41">
            <a:extLst>
              <a:ext uri="{FF2B5EF4-FFF2-40B4-BE49-F238E27FC236}">
                <a16:creationId xmlns:a16="http://schemas.microsoft.com/office/drawing/2014/main" id="{B9F3632D-54E4-87C6-DEA1-DA2A59F17B11}"/>
              </a:ext>
            </a:extLst>
          </p:cNvPr>
          <p:cNvGrpSpPr/>
          <p:nvPr/>
        </p:nvGrpSpPr>
        <p:grpSpPr>
          <a:xfrm>
            <a:off x="6263640" y="1371600"/>
            <a:ext cx="5440680" cy="3291840"/>
            <a:chOff x="6263640" y="1371600"/>
            <a:chExt cx="5440680" cy="3291840"/>
          </a:xfrm>
        </p:grpSpPr>
        <p:sp>
          <p:nvSpPr>
            <p:cNvPr id="25" name="Shape 23"/>
            <p:cNvSpPr/>
            <p:nvPr/>
          </p:nvSpPr>
          <p:spPr>
            <a:xfrm>
              <a:off x="6263640" y="1371600"/>
              <a:ext cx="5440680" cy="3291840"/>
            </a:xfrm>
            <a:prstGeom prst="roundRect">
              <a:avLst>
                <a:gd name="adj" fmla="val 1667"/>
              </a:avLst>
            </a:prstGeom>
            <a:solidFill>
              <a:srgbClr val="13314F"/>
            </a:solidFill>
            <a:ln w="19050">
              <a:solidFill>
                <a:srgbClr val="F4A300"/>
              </a:solidFill>
              <a:prstDash val="solid"/>
            </a:ln>
          </p:spPr>
        </p:sp>
        <p:sp>
          <p:nvSpPr>
            <p:cNvPr id="26" name="Text 24"/>
            <p:cNvSpPr/>
            <p:nvPr/>
          </p:nvSpPr>
          <p:spPr>
            <a:xfrm>
              <a:off x="6446520" y="1481328"/>
              <a:ext cx="507492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500" b="1" dirty="0" err="1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MeshCore</a:t>
              </a:r>
              <a:r>
                <a:rPr lang="en-US" sz="15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 - Clients reden direkt, nur Repeater leiten</a:t>
              </a:r>
              <a:endParaRPr lang="en-US" sz="1500" dirty="0"/>
            </a:p>
          </p:txBody>
        </p:sp>
        <p:sp>
          <p:nvSpPr>
            <p:cNvPr id="27" name="Shape 25"/>
            <p:cNvSpPr/>
            <p:nvPr/>
          </p:nvSpPr>
          <p:spPr>
            <a:xfrm>
              <a:off x="7040880" y="2697480"/>
              <a:ext cx="274320" cy="1097280"/>
            </a:xfrm>
            <a:prstGeom prst="line">
              <a:avLst/>
            </a:prstGeom>
            <a:noFill/>
            <a:ln w="22225">
              <a:solidFill>
                <a:srgbClr val="00B4D8"/>
              </a:solidFill>
              <a:prstDash val="dash"/>
            </a:ln>
          </p:spPr>
        </p:sp>
        <p:sp>
          <p:nvSpPr>
            <p:cNvPr id="28" name="Shape 26"/>
            <p:cNvSpPr/>
            <p:nvPr/>
          </p:nvSpPr>
          <p:spPr>
            <a:xfrm flipH="1">
              <a:off x="10424160" y="2697480"/>
              <a:ext cx="274320" cy="1143000"/>
            </a:xfrm>
            <a:prstGeom prst="line">
              <a:avLst/>
            </a:prstGeom>
            <a:noFill/>
            <a:ln w="22225">
              <a:solidFill>
                <a:srgbClr val="00B4D8"/>
              </a:solidFill>
              <a:prstDash val="dash"/>
            </a:ln>
          </p:spPr>
        </p:sp>
        <p:sp>
          <p:nvSpPr>
            <p:cNvPr id="29" name="Shape 27"/>
            <p:cNvSpPr/>
            <p:nvPr/>
          </p:nvSpPr>
          <p:spPr>
            <a:xfrm flipV="1">
              <a:off x="7315200" y="3200400"/>
              <a:ext cx="1645920" cy="594360"/>
            </a:xfrm>
            <a:prstGeom prst="line">
              <a:avLst/>
            </a:prstGeom>
            <a:noFill/>
            <a:ln w="19050">
              <a:solidFill>
                <a:srgbClr val="5A6B7B"/>
              </a:solidFill>
              <a:prstDash val="solid"/>
            </a:ln>
          </p:spPr>
        </p:sp>
        <p:sp>
          <p:nvSpPr>
            <p:cNvPr id="30" name="Shape 28"/>
            <p:cNvSpPr/>
            <p:nvPr/>
          </p:nvSpPr>
          <p:spPr>
            <a:xfrm flipV="1">
              <a:off x="8961120" y="2697480"/>
              <a:ext cx="1737360" cy="502920"/>
            </a:xfrm>
            <a:prstGeom prst="line">
              <a:avLst/>
            </a:prstGeom>
            <a:noFill/>
            <a:ln w="19050">
              <a:solidFill>
                <a:srgbClr val="5A6B7B"/>
              </a:solidFill>
              <a:prstDash val="solid"/>
            </a:ln>
          </p:spPr>
        </p:sp>
        <p:sp>
          <p:nvSpPr>
            <p:cNvPr id="32" name="Shape 30"/>
            <p:cNvSpPr/>
            <p:nvPr/>
          </p:nvSpPr>
          <p:spPr>
            <a:xfrm>
              <a:off x="7168896" y="3648456"/>
              <a:ext cx="292608" cy="292608"/>
            </a:xfrm>
            <a:prstGeom prst="ellipse">
              <a:avLst/>
            </a:prstGeom>
            <a:solidFill>
              <a:srgbClr val="8FB9C4"/>
            </a:solidFill>
            <a:ln w="19050">
              <a:solidFill>
                <a:srgbClr val="13314F"/>
              </a:solidFill>
              <a:prstDash val="solid"/>
            </a:ln>
          </p:spPr>
        </p:sp>
        <p:sp>
          <p:nvSpPr>
            <p:cNvPr id="33" name="Shape 31"/>
            <p:cNvSpPr/>
            <p:nvPr/>
          </p:nvSpPr>
          <p:spPr>
            <a:xfrm>
              <a:off x="10552176" y="2551176"/>
              <a:ext cx="292608" cy="292608"/>
            </a:xfrm>
            <a:prstGeom prst="ellipse">
              <a:avLst/>
            </a:prstGeom>
            <a:solidFill>
              <a:srgbClr val="8FB9C4"/>
            </a:solidFill>
            <a:ln w="19050">
              <a:solidFill>
                <a:srgbClr val="13314F"/>
              </a:solidFill>
              <a:prstDash val="solid"/>
            </a:ln>
          </p:spPr>
        </p:sp>
        <p:sp>
          <p:nvSpPr>
            <p:cNvPr id="34" name="Shape 32"/>
            <p:cNvSpPr/>
            <p:nvPr/>
          </p:nvSpPr>
          <p:spPr>
            <a:xfrm>
              <a:off x="10277856" y="3694176"/>
              <a:ext cx="292608" cy="292608"/>
            </a:xfrm>
            <a:prstGeom prst="ellipse">
              <a:avLst/>
            </a:prstGeom>
            <a:solidFill>
              <a:srgbClr val="8FB9C4"/>
            </a:solidFill>
            <a:ln w="19050">
              <a:solidFill>
                <a:srgbClr val="13314F"/>
              </a:solidFill>
              <a:prstDash val="solid"/>
            </a:ln>
          </p:spPr>
        </p:sp>
        <p:sp>
          <p:nvSpPr>
            <p:cNvPr id="36" name="Text 34"/>
            <p:cNvSpPr/>
            <p:nvPr/>
          </p:nvSpPr>
          <p:spPr>
            <a:xfrm>
              <a:off x="8613648" y="2926080"/>
              <a:ext cx="694944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RPT</a:t>
              </a:r>
              <a:endParaRPr lang="en-US" sz="1200" dirty="0"/>
            </a:p>
          </p:txBody>
        </p:sp>
        <p:sp>
          <p:nvSpPr>
            <p:cNvPr id="37" name="Text 35"/>
            <p:cNvSpPr/>
            <p:nvPr/>
          </p:nvSpPr>
          <p:spPr>
            <a:xfrm>
              <a:off x="6446520" y="4023360"/>
              <a:ext cx="5074920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r>
                <a:rPr lang="en-US" sz="1400" i="1" dirty="0">
                  <a:solidFill>
                    <a:srgbClr val="B6C4D2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- - - direkt (in Reichweite)      — Multi-Hop nur über Repeater</a:t>
              </a:r>
              <a:endParaRPr lang="en-US" sz="1400" dirty="0"/>
            </a:p>
          </p:txBody>
        </p:sp>
        <p:sp>
          <p:nvSpPr>
            <p:cNvPr id="41" name="Shape 27">
              <a:extLst>
                <a:ext uri="{FF2B5EF4-FFF2-40B4-BE49-F238E27FC236}">
                  <a16:creationId xmlns:a16="http://schemas.microsoft.com/office/drawing/2014/main" id="{BBDF5D67-E4F8-445C-ED67-0CCD8A17B83D}"/>
                </a:ext>
              </a:extLst>
            </p:cNvPr>
            <p:cNvSpPr/>
            <p:nvPr/>
          </p:nvSpPr>
          <p:spPr>
            <a:xfrm>
              <a:off x="7059168" y="2697480"/>
              <a:ext cx="1645920" cy="411480"/>
            </a:xfrm>
            <a:prstGeom prst="line">
              <a:avLst/>
            </a:prstGeom>
            <a:noFill/>
            <a:ln w="19050">
              <a:solidFill>
                <a:srgbClr val="5A6B7B"/>
              </a:solidFill>
              <a:prstDash val="solid"/>
            </a:ln>
          </p:spPr>
        </p:sp>
        <p:sp>
          <p:nvSpPr>
            <p:cNvPr id="31" name="Shape 29"/>
            <p:cNvSpPr/>
            <p:nvPr/>
          </p:nvSpPr>
          <p:spPr>
            <a:xfrm>
              <a:off x="6894576" y="2551176"/>
              <a:ext cx="292608" cy="292608"/>
            </a:xfrm>
            <a:prstGeom prst="ellipse">
              <a:avLst/>
            </a:prstGeom>
            <a:solidFill>
              <a:srgbClr val="8FB9C4"/>
            </a:solidFill>
            <a:ln w="19050">
              <a:solidFill>
                <a:srgbClr val="13314F"/>
              </a:solidFill>
              <a:prstDash val="solid"/>
            </a:ln>
          </p:spPr>
        </p:sp>
        <p:sp>
          <p:nvSpPr>
            <p:cNvPr id="35" name="Shape 33"/>
            <p:cNvSpPr/>
            <p:nvPr/>
          </p:nvSpPr>
          <p:spPr>
            <a:xfrm>
              <a:off x="8613648" y="2926080"/>
              <a:ext cx="694944" cy="548640"/>
            </a:xfrm>
            <a:prstGeom prst="roundRect">
              <a:avLst>
                <a:gd name="adj" fmla="val 10000"/>
              </a:avLst>
            </a:prstGeom>
            <a:solidFill>
              <a:srgbClr val="F4A300"/>
            </a:solidFill>
            <a:ln/>
          </p:spPr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640080" cy="640080"/>
          </a:xfrm>
          <a:prstGeom prst="roundRect">
            <a:avLst>
              <a:gd name="adj" fmla="val 8571"/>
            </a:avLst>
          </a:prstGeom>
          <a:solidFill>
            <a:srgbClr val="0B1F33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92656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LoRa-APRS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502920" y="1170432"/>
            <a:ext cx="11185855" cy="0"/>
          </a:xfrm>
          <a:prstGeom prst="line">
            <a:avLst/>
          </a:prstGeom>
          <a:noFill/>
          <a:ln w="31750">
            <a:solidFill>
              <a:srgbClr val="00B4D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 Communicators · HB9F Bern · 24.06.2026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74375" y="64739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94360" y="1371600"/>
            <a:ext cx="11305810" cy="4297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2400" b="1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433.775 MHz · Tracker + iGate · Einspeisung ins APRS-IS</a:t>
            </a:r>
            <a:endParaRPr lang="en-US" sz="2400" dirty="0"/>
          </a:p>
          <a:p>
            <a:pPr marL="203200" indent="-203200">
              <a:spcBef>
                <a:spcPts val="400"/>
              </a:spcBef>
              <a:spcAft>
                <a:spcPts val="800"/>
              </a:spcAft>
              <a:buSzPct val="100000"/>
              <a:buChar char="•"/>
            </a:pPr>
            <a:r>
              <a:rPr lang="en-US" sz="24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Software heute: CA2RXU-Firmware - OE5BPA war das ursprüngliche Projekt</a:t>
            </a:r>
            <a:endParaRPr lang="en-US" sz="2400" dirty="0"/>
          </a:p>
          <a:p>
            <a:pPr marL="203200" indent="-203200">
              <a:spcBef>
                <a:spcPts val="600"/>
              </a:spcBef>
              <a:spcAft>
                <a:spcPts val="800"/>
              </a:spcAft>
              <a:buSzPct val="100000"/>
              <a:buChar char="•"/>
            </a:pPr>
            <a:r>
              <a:rPr lang="en-US" sz="2400" b="1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 viel mehr als nur Tracking:</a:t>
            </a:r>
            <a:endParaRPr lang="en-US" sz="2400" dirty="0"/>
          </a:p>
          <a:p>
            <a:pPr marL="406400" lvl="1" indent="-203200">
              <a:spcAft>
                <a:spcPts val="400"/>
              </a:spcAft>
              <a:buSzPct val="100000"/>
              <a:buChar char="–"/>
            </a:pPr>
            <a:r>
              <a:rPr lang="en-US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KISS-TNC über BLE/BT → APRSDroid / APRS.fi</a:t>
            </a:r>
            <a:endParaRPr lang="en-US" sz="2400" dirty="0"/>
          </a:p>
          <a:p>
            <a:pPr marL="406400" lvl="1" indent="-203200">
              <a:spcAft>
                <a:spcPts val="400"/>
              </a:spcAft>
              <a:buSzPct val="100000"/>
              <a:buChar char="–"/>
            </a:pPr>
            <a:r>
              <a:rPr lang="en-US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Nachrichten senden &amp; empfangen (Messaging) · Winlink</a:t>
            </a:r>
            <a:endParaRPr lang="en-US" sz="2400" dirty="0"/>
          </a:p>
          <a:p>
            <a:pPr marL="406400" lvl="1" indent="-203200">
              <a:spcAft>
                <a:spcPts val="400"/>
              </a:spcAft>
              <a:buSzPct val="100000"/>
              <a:buChar char="–"/>
            </a:pPr>
            <a:r>
              <a:rPr lang="en-US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Wetterstation &amp; Sensoren (BME280/680) → Telemetrie</a:t>
            </a:r>
            <a:endParaRPr lang="en-US" sz="2400" dirty="0"/>
          </a:p>
          <a:p>
            <a:pPr marL="203200" indent="-203200">
              <a:spcBef>
                <a:spcPts val="600"/>
              </a:spcBef>
              <a:spcAft>
                <a:spcPts val="800"/>
              </a:spcAft>
              <a:buSzPct val="100000"/>
              <a:buChar char="•"/>
            </a:pPr>
            <a:r>
              <a:rPr lang="en-US" sz="2400" b="1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vs. klassisches APRS </a:t>
            </a:r>
            <a:r>
              <a:rPr lang="en-US" b="1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(1200 Bd AFSK, 144,800)</a:t>
            </a:r>
            <a:r>
              <a:rPr lang="en-US" sz="2400" b="1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mehr Reichweite, </a:t>
            </a:r>
            <a:r>
              <a:rPr lang="en-US" sz="2400" b="1" dirty="0" err="1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weniger</a:t>
            </a:r>
            <a:r>
              <a:rPr lang="en-US" sz="2400" b="1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Strom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640080" cy="640080"/>
          </a:xfrm>
          <a:prstGeom prst="roundRect">
            <a:avLst>
              <a:gd name="adj" fmla="val 8571"/>
            </a:avLst>
          </a:prstGeom>
          <a:solidFill>
            <a:srgbClr val="0B1F33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92656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LoRa im Weltraum - TinyGS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502920" y="1170432"/>
            <a:ext cx="11185855" cy="0"/>
          </a:xfrm>
          <a:prstGeom prst="line">
            <a:avLst/>
          </a:prstGeom>
          <a:noFill/>
          <a:ln w="31750">
            <a:solidFill>
              <a:srgbClr val="00B4D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 Communicators · HB9F Bern · 24.06.2026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74375" y="64739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94360" y="1463040"/>
            <a:ext cx="11002975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2400" b="1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Dasselbe ~20-CHF-Board (TTGO/Heltec) wird zur Satelliten-Bodenstation</a:t>
            </a:r>
            <a:endParaRPr lang="en-US" sz="2400" dirty="0"/>
          </a:p>
          <a:p>
            <a:pPr marL="406400" lvl="1" indent="-203200">
              <a:spcAft>
                <a:spcPts val="400"/>
              </a:spcAft>
              <a:buSzPct val="100000"/>
              <a:buChar char="–"/>
            </a:pPr>
            <a:r>
              <a:rPr lang="en-US" dirty="0" err="1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Gleiche</a:t>
            </a:r>
            <a:r>
              <a:rPr lang="en-US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Technik/Boards, neuer Zweck</a:t>
            </a:r>
            <a:endParaRPr lang="en-US" sz="2400" dirty="0"/>
          </a:p>
          <a:p>
            <a:pPr marL="203200" indent="-203200">
              <a:spcBef>
                <a:spcPts val="600"/>
              </a:spcBef>
              <a:spcAft>
                <a:spcPts val="800"/>
              </a:spcAft>
              <a:buSzPct val="100000"/>
              <a:buChar char="•"/>
            </a:pPr>
            <a:r>
              <a:rPr lang="en-US" sz="24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TinyGS: offenes, weltweites Empfangsnetz mit 2'200+ Bodenstationen</a:t>
            </a:r>
            <a:endParaRPr lang="en-US" sz="2400" dirty="0"/>
          </a:p>
          <a:p>
            <a:pPr marL="406400" lvl="1" indent="-203200">
              <a:spcAft>
                <a:spcPts val="400"/>
              </a:spcAft>
              <a:buSzPct val="100000"/>
              <a:buChar char="–"/>
            </a:pPr>
            <a:r>
              <a:rPr lang="en-US" dirty="0" err="1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Empfängt</a:t>
            </a:r>
            <a:r>
              <a:rPr lang="en-US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LoRa-</a:t>
            </a:r>
            <a:r>
              <a:rPr lang="en-US" dirty="0" err="1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Satelliten</a:t>
            </a:r>
            <a:r>
              <a:rPr lang="en-US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(inspiriert </a:t>
            </a:r>
            <a:r>
              <a:rPr lang="en-US" dirty="0" err="1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vom</a:t>
            </a:r>
            <a:r>
              <a:rPr lang="en-US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FOSSA-Projekt)</a:t>
            </a:r>
            <a:endParaRPr lang="en-US" sz="2400" dirty="0"/>
          </a:p>
          <a:p>
            <a:pPr marL="203200" indent="-203200">
              <a:spcBef>
                <a:spcPts val="600"/>
              </a:spcBef>
              <a:spcAft>
                <a:spcPts val="800"/>
              </a:spcAft>
              <a:buSzPct val="100000"/>
              <a:buChar char="•"/>
            </a:pPr>
            <a:r>
              <a:rPr lang="en-US" sz="2400" b="1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 Satelliten: FOSSA Systems (PocketQube-Picosats) · Norby (6U-Cubesat, seit 2020)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640080" cy="640080"/>
          </a:xfrm>
          <a:prstGeom prst="roundRect">
            <a:avLst>
              <a:gd name="adj" fmla="val 8571"/>
            </a:avLst>
          </a:prstGeom>
          <a:solidFill>
            <a:srgbClr val="0B1F33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92656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Notfunk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502920" y="1170432"/>
            <a:ext cx="11185855" cy="0"/>
          </a:xfrm>
          <a:prstGeom prst="line">
            <a:avLst/>
          </a:prstGeom>
          <a:noFill/>
          <a:ln w="31750">
            <a:solidFill>
              <a:srgbClr val="00B4D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 Communicators · HB9F Bern · 24.06.2026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74375" y="64739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94360" y="1463040"/>
            <a:ext cx="11002975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2400" b="1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Warum interessant: Batterie-/solarautark, eigenes Backbone ohne Internet/Provider</a:t>
            </a:r>
            <a:endParaRPr lang="en-US" sz="2400" dirty="0"/>
          </a:p>
          <a:p>
            <a:pPr marL="406400" lvl="1" indent="-203200">
              <a:spcAft>
                <a:spcPts val="400"/>
              </a:spcAft>
              <a:buSzPct val="100000"/>
              <a:buChar char="–"/>
            </a:pPr>
            <a:r>
              <a:rPr lang="en-US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Textnachrichten + Position, auch wenn Mobilfunk/Strom ausfallen</a:t>
            </a:r>
            <a:endParaRPr lang="en-US" sz="2400" dirty="0"/>
          </a:p>
          <a:p>
            <a:pPr marL="203200" indent="-203200">
              <a:spcBef>
                <a:spcPts val="600"/>
              </a:spcBef>
              <a:spcAft>
                <a:spcPts val="800"/>
              </a:spcAft>
              <a:buSzPct val="100000"/>
              <a:buChar char="•"/>
            </a:pPr>
            <a:r>
              <a:rPr lang="en-US" sz="2400" b="1" dirty="0">
                <a:solidFill>
                  <a:srgbClr val="2E9E5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Stärken: niedriger Stromverbrauch, schneller Aufbau, billige Geräte → viele Knoten</a:t>
            </a:r>
            <a:endParaRPr lang="en-US" sz="2400" dirty="0"/>
          </a:p>
          <a:p>
            <a:pPr marL="203200" indent="-203200">
              <a:spcBef>
                <a:spcPts val="600"/>
              </a:spcBef>
              <a:spcAft>
                <a:spcPts val="800"/>
              </a:spcAft>
              <a:buSzPct val="100000"/>
              <a:buChar char="•"/>
            </a:pPr>
            <a:r>
              <a:rPr lang="en-US" sz="2400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Grenzen: niedrige Datenrate, keine Sprache, Duty-Cycle, Reichweite vs. Realität, Knotendichte</a:t>
            </a:r>
            <a:endParaRPr lang="en-US" sz="2400" dirty="0"/>
          </a:p>
          <a:p>
            <a:pPr marL="203200" indent="-203200">
              <a:spcBef>
                <a:spcPts val="600"/>
              </a:spcBef>
              <a:spcAft>
                <a:spcPts val="800"/>
              </a:spcAft>
              <a:buSzPct val="100000"/>
              <a:buChar char="•"/>
            </a:pPr>
            <a:r>
              <a:rPr lang="en-US" sz="2400" b="1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Ham-Vorteil: MeshCom auf Amateurband + HAMNET vs. </a:t>
            </a:r>
            <a:r>
              <a:rPr lang="en-US" sz="2400" b="1" dirty="0" err="1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lizenzfreies</a:t>
            </a:r>
            <a:r>
              <a:rPr lang="en-US" sz="2400" b="1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ISM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640080" cy="640080"/>
          </a:xfrm>
          <a:prstGeom prst="roundRect">
            <a:avLst>
              <a:gd name="adj" fmla="val 8571"/>
            </a:avLst>
          </a:prstGeom>
          <a:solidFill>
            <a:srgbClr val="0B1F33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92656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Zusammenfassung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502920" y="1170432"/>
            <a:ext cx="11185855" cy="0"/>
          </a:xfrm>
          <a:prstGeom prst="line">
            <a:avLst/>
          </a:prstGeom>
          <a:noFill/>
          <a:ln w="31750">
            <a:solidFill>
              <a:srgbClr val="00B4D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 Communicators · HB9F Bern · 24.06.2026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74375" y="64739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94360" y="1417320"/>
            <a:ext cx="11002975" cy="4663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24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LoRa = Chirp Spread Spectrum: schmalband, empfindlich, billig, </a:t>
            </a:r>
            <a:r>
              <a:rPr lang="en-US" sz="2400" dirty="0" err="1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stromsparend</a:t>
            </a:r>
            <a:r>
              <a:rPr lang="en-US" sz="24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</a:t>
            </a:r>
            <a:r>
              <a:rPr lang="en-US" sz="2400" dirty="0" err="1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aber</a:t>
            </a:r>
            <a:r>
              <a:rPr lang="en-US" sz="24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langsam</a:t>
            </a:r>
            <a:endParaRPr lang="en-US" sz="2400" dirty="0">
              <a:solidFill>
                <a:srgbClr val="EAF1F7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24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LoRa ≠ LoRaWAN</a:t>
            </a:r>
            <a:endParaRPr lang="en-US" sz="240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24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Höherer SF = mehr Reichweite, aber exponentiell </a:t>
            </a:r>
            <a:r>
              <a:rPr lang="en-US" sz="2400" dirty="0" err="1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mehr</a:t>
            </a:r>
            <a:r>
              <a:rPr lang="en-US" sz="24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Airtime</a:t>
            </a:r>
            <a:endParaRPr lang="en-US" sz="240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24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Drei Stacks:</a:t>
            </a:r>
            <a:endParaRPr lang="en-US" sz="2400" dirty="0"/>
          </a:p>
          <a:p>
            <a:pPr marL="406400" lvl="1" indent="-203200">
              <a:spcAft>
                <a:spcPts val="400"/>
              </a:spcAft>
              <a:buSzPct val="100000"/>
              <a:buChar char="–"/>
            </a:pPr>
            <a:r>
              <a:rPr lang="en-US" dirty="0" err="1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Meshtastic</a:t>
            </a:r>
            <a:r>
              <a:rPr lang="en-US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Flooding (jeder Knoten leitet weiter), </a:t>
            </a:r>
            <a:r>
              <a:rPr lang="en-US" dirty="0" err="1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grösste</a:t>
            </a:r>
            <a:r>
              <a:rPr lang="en-US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Community</a:t>
            </a:r>
            <a:endParaRPr lang="en-US" sz="2400" dirty="0"/>
          </a:p>
          <a:p>
            <a:pPr marL="406400" lvl="1" indent="-203200">
              <a:spcAft>
                <a:spcPts val="400"/>
              </a:spcAft>
              <a:buSzPct val="100000"/>
              <a:buChar char="–"/>
            </a:pPr>
            <a:r>
              <a:rPr lang="en-US" dirty="0" err="1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MeshCore</a:t>
            </a:r>
            <a:r>
              <a:rPr lang="en-US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nur Repeater leiten (gelernte Pfade), in der CH am </a:t>
            </a:r>
            <a:r>
              <a:rPr lang="en-US" dirty="0" err="1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weitesten</a:t>
            </a:r>
            <a:r>
              <a:rPr lang="en-US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dirty="0" err="1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verbreitet</a:t>
            </a:r>
            <a:endParaRPr lang="en-US" sz="2400" dirty="0"/>
          </a:p>
          <a:p>
            <a:pPr marL="406400" lvl="1" indent="-203200">
              <a:spcAft>
                <a:spcPts val="400"/>
              </a:spcAft>
              <a:buSzPct val="100000"/>
              <a:buChar char="–"/>
            </a:pPr>
            <a:r>
              <a:rPr lang="en-US" dirty="0" err="1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MeshCom</a:t>
            </a:r>
            <a:r>
              <a:rPr lang="en-US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 Amateurfunk (70 cm, Rufzeichen, HAMNET)</a:t>
            </a:r>
            <a:endParaRPr lang="en-US" sz="240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24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LoRa APRS: Viel </a:t>
            </a:r>
            <a:r>
              <a:rPr lang="en-US" sz="2400" dirty="0" err="1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billiger</a:t>
            </a:r>
            <a:r>
              <a:rPr lang="en-US" sz="24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und </a:t>
            </a:r>
            <a:r>
              <a:rPr lang="en-US" sz="2400" dirty="0" err="1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viel</a:t>
            </a:r>
            <a:r>
              <a:rPr lang="en-US" sz="24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besser</a:t>
            </a:r>
            <a:r>
              <a:rPr lang="en-US" sz="24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400" dirty="0" err="1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als</a:t>
            </a:r>
            <a:r>
              <a:rPr lang="en-US" sz="24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2m APRS</a:t>
            </a:r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2400" dirty="0" err="1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Gleiche</a:t>
            </a:r>
            <a:r>
              <a:rPr lang="en-US" sz="24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20-CHF-Hardware auch für LoRa-APRS und </a:t>
            </a:r>
            <a:r>
              <a:rPr lang="en-US" sz="2400" dirty="0" err="1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Satellitenempfang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640080" cy="640080"/>
          </a:xfrm>
          <a:prstGeom prst="roundRect">
            <a:avLst>
              <a:gd name="adj" fmla="val 8571"/>
            </a:avLst>
          </a:prstGeom>
          <a:solidFill>
            <a:srgbClr val="0B1F33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🔗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92656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Live-Karten &amp; Links - zum Anklicken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502920" y="1170432"/>
            <a:ext cx="11185855" cy="0"/>
          </a:xfrm>
          <a:prstGeom prst="line">
            <a:avLst/>
          </a:prstGeom>
          <a:noFill/>
          <a:ln w="31750">
            <a:solidFill>
              <a:srgbClr val="00B4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 Communicators · HB9F Bern · 24.06.2026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0774375" y="64739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02920" y="1417320"/>
            <a:ext cx="1118585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Live-Karten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85800" y="1828800"/>
            <a:ext cx="108200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4A3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🗺️  </a:t>
            </a:r>
            <a:r>
              <a:rPr lang="en-US" sz="1500" u="sng" dirty="0">
                <a:solidFill>
                  <a:srgbClr val="5BC0F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MeshCore Schweiz - </a:t>
            </a:r>
            <a:r>
              <a:rPr lang="en-US" sz="1500" u="sng" dirty="0" err="1">
                <a:solidFill>
                  <a:srgbClr val="5BC0F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Knotenkarte</a:t>
            </a:r>
            <a:r>
              <a:rPr lang="en-US" sz="1500" u="sng" dirty="0">
                <a:solidFill>
                  <a:srgbClr val="5BC0F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  -   https://www.meshcore.ch/map/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85800" y="2286000"/>
            <a:ext cx="108200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4A3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🗺️  </a:t>
            </a:r>
            <a:r>
              <a:rPr lang="en-US" sz="1500" u="sng" dirty="0" err="1">
                <a:solidFill>
                  <a:srgbClr val="5BC0F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Meshtastic</a:t>
            </a:r>
            <a:r>
              <a:rPr lang="en-US" sz="1500" u="sng" dirty="0">
                <a:solidFill>
                  <a:srgbClr val="5BC0F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 weltweite Knotenkarte (MeshMap)   -   https://meshmap.net/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85800" y="2743200"/>
            <a:ext cx="108200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4A3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🗺️  </a:t>
            </a:r>
            <a:r>
              <a:rPr lang="en-US" sz="1500" u="sng" dirty="0" err="1">
                <a:solidFill>
                  <a:srgbClr val="5BC0F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TinyGS</a:t>
            </a:r>
            <a:r>
              <a:rPr lang="en-US" sz="1500" u="sng" dirty="0">
                <a:solidFill>
                  <a:srgbClr val="5BC0F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- </a:t>
            </a:r>
            <a:r>
              <a:rPr lang="en-US" sz="1500" u="sng" dirty="0" err="1">
                <a:solidFill>
                  <a:srgbClr val="5BC0F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Satelliten-Bodenstationen</a:t>
            </a:r>
            <a:r>
              <a:rPr lang="en-US" sz="1500" u="sng" dirty="0">
                <a:solidFill>
                  <a:srgbClr val="5BC0F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  -   https://tinygs.com/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02920" y="3889118"/>
            <a:ext cx="1118585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Projekte &amp; Firmware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85800" y="4300598"/>
            <a:ext cx="108200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🔗  </a:t>
            </a:r>
            <a:r>
              <a:rPr lang="en-US" sz="1400" u="sng" dirty="0" err="1">
                <a:solidFill>
                  <a:srgbClr val="5BC0F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Meshtastic</a:t>
            </a:r>
            <a:r>
              <a:rPr lang="en-US" sz="1400" u="sng" dirty="0">
                <a:solidFill>
                  <a:srgbClr val="5BC0F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  -   https://meshtastic.org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85800" y="4721222"/>
            <a:ext cx="108200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🔗  </a:t>
            </a:r>
            <a:r>
              <a:rPr lang="en-US" sz="1400" u="sng" dirty="0">
                <a:solidFill>
                  <a:srgbClr val="5BC0F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MeshCore Schweiz   -   https://www.meshcore.ch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85800" y="5141846"/>
            <a:ext cx="108200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🔗  </a:t>
            </a:r>
            <a:r>
              <a:rPr lang="en-US" sz="1400" u="sng" dirty="0">
                <a:solidFill>
                  <a:srgbClr val="5BC0F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MeshCom (ÖVSV / ICSSW)   -   https://icssw.org/meshcom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85800" y="5562470"/>
            <a:ext cx="108200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🔗  </a:t>
            </a:r>
            <a:r>
              <a:rPr lang="en-US" sz="1400" u="sng" dirty="0">
                <a:solidFill>
                  <a:srgbClr val="5BC0F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LoRa-APRS Firmware (CA2RXU)   -   https://github.com/richonguzman/LoRa_APRS_iGate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85800" y="5983094"/>
            <a:ext cx="108200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🔗  </a:t>
            </a:r>
            <a:r>
              <a:rPr lang="en-US" sz="1400" u="sng" dirty="0" err="1">
                <a:solidFill>
                  <a:srgbClr val="5BC0F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TinyGS</a:t>
            </a:r>
            <a:r>
              <a:rPr lang="en-US" sz="1400" u="sng" dirty="0">
                <a:solidFill>
                  <a:srgbClr val="5BC0F0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  -   https://tinygs.com</a:t>
            </a:r>
            <a:endParaRPr lang="en-US" sz="1400" dirty="0"/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39938D1-AD61-19DD-F77E-7F37E78C1256}"/>
              </a:ext>
            </a:extLst>
          </p:cNvPr>
          <p:cNvSpPr txBox="1"/>
          <p:nvPr/>
        </p:nvSpPr>
        <p:spPr>
          <a:xfrm>
            <a:off x="685800" y="312468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4A3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🗺️ </a:t>
            </a:r>
            <a:r>
              <a:rPr lang="en-CH" sz="1500" u="sng" dirty="0" err="1">
                <a:solidFill>
                  <a:srgbClr val="5BC0F0"/>
                </a:solidFill>
                <a:latin typeface="Arial" pitchFamily="34" charset="0"/>
                <a:cs typeface="Arial" pitchFamily="34" charset="-12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CoreScope</a:t>
            </a:r>
            <a:r>
              <a:rPr lang="en-CH" sz="1500" u="sng" dirty="0">
                <a:solidFill>
                  <a:srgbClr val="5BC0F0"/>
                </a:solidFill>
                <a:latin typeface="Arial" pitchFamily="34" charset="0"/>
                <a:cs typeface="Arial" pitchFamily="34" charset="-12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Mesh </a:t>
            </a:r>
            <a:r>
              <a:rPr lang="en-CH" sz="1500" u="sng" dirty="0" err="1">
                <a:solidFill>
                  <a:srgbClr val="5BC0F0"/>
                </a:solidFill>
                <a:latin typeface="Arial" pitchFamily="34" charset="0"/>
                <a:cs typeface="Arial" pitchFamily="34" charset="-12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Rheinland</a:t>
            </a:r>
            <a:endParaRPr lang="en-CH" sz="1500" u="sng" dirty="0">
              <a:solidFill>
                <a:srgbClr val="5BC0F0"/>
              </a:solidFill>
              <a:latin typeface="Arial" pitchFamily="34" charset="0"/>
              <a:cs typeface="Arial" pitchFamily="34" charset="-12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3" name="Text 1"/>
          <p:cNvSpPr/>
          <p:nvPr/>
        </p:nvSpPr>
        <p:spPr>
          <a:xfrm>
            <a:off x="3592100" y="2632953"/>
            <a:ext cx="468289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000" b="1" dirty="0" err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Vielen</a:t>
            </a:r>
            <a:r>
              <a:rPr lang="en-US" sz="5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Dank </a:t>
            </a:r>
            <a:endParaRPr lang="en-US" sz="5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457200"/>
            <a:ext cx="1118585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02920" y="1188720"/>
            <a:ext cx="11185855" cy="0"/>
          </a:xfrm>
          <a:prstGeom prst="line">
            <a:avLst/>
          </a:prstGeom>
          <a:noFill/>
          <a:ln w="31750">
            <a:solidFill>
              <a:srgbClr val="00B4D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02920" y="1554480"/>
            <a:ext cx="457200" cy="457200"/>
          </a:xfrm>
          <a:prstGeom prst="roundRect">
            <a:avLst>
              <a:gd name="adj" fmla="val 10000"/>
            </a:avLst>
          </a:prstGeom>
          <a:solidFill>
            <a:srgbClr val="0B1F33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15544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1097280" y="1554480"/>
            <a:ext cx="4206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Einstieg &amp; Motivation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502920" y="2395728"/>
            <a:ext cx="457200" cy="457200"/>
          </a:xfrm>
          <a:prstGeom prst="roundRect">
            <a:avLst>
              <a:gd name="adj" fmla="val 10000"/>
            </a:avLst>
          </a:prstGeom>
          <a:solidFill>
            <a:srgbClr val="0B1F33"/>
          </a:solidFill>
          <a:ln/>
        </p:spPr>
      </p:sp>
      <p:sp>
        <p:nvSpPr>
          <p:cNvPr id="9" name="Text 7"/>
          <p:cNvSpPr/>
          <p:nvPr/>
        </p:nvSpPr>
        <p:spPr>
          <a:xfrm>
            <a:off x="502920" y="239572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097280" y="2395728"/>
            <a:ext cx="4206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ist LoRa?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502920" y="3236976"/>
            <a:ext cx="457200" cy="457200"/>
          </a:xfrm>
          <a:prstGeom prst="roundRect">
            <a:avLst>
              <a:gd name="adj" fmla="val 10000"/>
            </a:avLst>
          </a:prstGeom>
          <a:solidFill>
            <a:srgbClr val="0B1F33"/>
          </a:solidFill>
          <a:ln/>
        </p:spPr>
      </p:sp>
      <p:sp>
        <p:nvSpPr>
          <p:cNvPr id="13" name="Text 11"/>
          <p:cNvSpPr/>
          <p:nvPr/>
        </p:nvSpPr>
        <p:spPr>
          <a:xfrm>
            <a:off x="502920" y="323697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1097280" y="3236976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LoRa vs. Amateurfunk-Modulationen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502920" y="4078224"/>
            <a:ext cx="457200" cy="457200"/>
          </a:xfrm>
          <a:prstGeom prst="roundRect">
            <a:avLst>
              <a:gd name="adj" fmla="val 10000"/>
            </a:avLst>
          </a:prstGeom>
          <a:solidFill>
            <a:srgbClr val="0B1F33"/>
          </a:solidFill>
          <a:ln/>
        </p:spPr>
      </p:sp>
      <p:sp>
        <p:nvSpPr>
          <p:cNvPr id="17" name="Text 15"/>
          <p:cNvSpPr/>
          <p:nvPr/>
        </p:nvSpPr>
        <p:spPr>
          <a:xfrm>
            <a:off x="502920" y="407822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1097280" y="4078224"/>
            <a:ext cx="4206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LoRa-Boards &amp; Hardware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502920" y="4919472"/>
            <a:ext cx="457200" cy="457200"/>
          </a:xfrm>
          <a:prstGeom prst="roundRect">
            <a:avLst>
              <a:gd name="adj" fmla="val 10000"/>
            </a:avLst>
          </a:prstGeom>
          <a:solidFill>
            <a:srgbClr val="0B1F33"/>
          </a:solidFill>
          <a:ln/>
        </p:spPr>
      </p:sp>
      <p:sp>
        <p:nvSpPr>
          <p:cNvPr id="21" name="Text 19"/>
          <p:cNvSpPr/>
          <p:nvPr/>
        </p:nvSpPr>
        <p:spPr>
          <a:xfrm>
            <a:off x="502920" y="491947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1097280" y="4919472"/>
            <a:ext cx="4206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 drei Mesh-Produkte</a:t>
            </a:r>
            <a:endParaRPr lang="en-US" sz="2000" dirty="0"/>
          </a:p>
        </p:txBody>
      </p:sp>
      <p:sp>
        <p:nvSpPr>
          <p:cNvPr id="24" name="Shape 22"/>
          <p:cNvSpPr/>
          <p:nvPr/>
        </p:nvSpPr>
        <p:spPr>
          <a:xfrm>
            <a:off x="6263640" y="1554480"/>
            <a:ext cx="457200" cy="457200"/>
          </a:xfrm>
          <a:prstGeom prst="roundRect">
            <a:avLst>
              <a:gd name="adj" fmla="val 10000"/>
            </a:avLst>
          </a:prstGeom>
          <a:solidFill>
            <a:srgbClr val="0B1F33"/>
          </a:solidFill>
          <a:ln/>
        </p:spPr>
      </p:sp>
      <p:sp>
        <p:nvSpPr>
          <p:cNvPr id="25" name="Text 23"/>
          <p:cNvSpPr/>
          <p:nvPr/>
        </p:nvSpPr>
        <p:spPr>
          <a:xfrm>
            <a:off x="6263640" y="15544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6858000" y="1554480"/>
            <a:ext cx="4206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LoRa-APRS</a:t>
            </a:r>
            <a:endParaRPr lang="en-US" sz="2000" dirty="0"/>
          </a:p>
        </p:txBody>
      </p:sp>
      <p:sp>
        <p:nvSpPr>
          <p:cNvPr id="28" name="Shape 26"/>
          <p:cNvSpPr/>
          <p:nvPr/>
        </p:nvSpPr>
        <p:spPr>
          <a:xfrm>
            <a:off x="6263640" y="2395728"/>
            <a:ext cx="457200" cy="457200"/>
          </a:xfrm>
          <a:prstGeom prst="roundRect">
            <a:avLst>
              <a:gd name="adj" fmla="val 10000"/>
            </a:avLst>
          </a:prstGeom>
          <a:solidFill>
            <a:srgbClr val="0B1F33"/>
          </a:solidFill>
          <a:ln/>
        </p:spPr>
      </p:sp>
      <p:sp>
        <p:nvSpPr>
          <p:cNvPr id="29" name="Text 27"/>
          <p:cNvSpPr/>
          <p:nvPr/>
        </p:nvSpPr>
        <p:spPr>
          <a:xfrm>
            <a:off x="6263640" y="239572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700" dirty="0"/>
          </a:p>
        </p:txBody>
      </p:sp>
      <p:sp>
        <p:nvSpPr>
          <p:cNvPr id="30" name="Text 28"/>
          <p:cNvSpPr/>
          <p:nvPr/>
        </p:nvSpPr>
        <p:spPr>
          <a:xfrm>
            <a:off x="6858000" y="2395728"/>
            <a:ext cx="4206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LoRa im Weltraum - TinyGS</a:t>
            </a:r>
            <a:endParaRPr lang="en-US" sz="2000" dirty="0"/>
          </a:p>
        </p:txBody>
      </p:sp>
      <p:sp>
        <p:nvSpPr>
          <p:cNvPr id="32" name="Shape 30"/>
          <p:cNvSpPr/>
          <p:nvPr/>
        </p:nvSpPr>
        <p:spPr>
          <a:xfrm>
            <a:off x="6263640" y="3236976"/>
            <a:ext cx="457200" cy="457200"/>
          </a:xfrm>
          <a:prstGeom prst="roundRect">
            <a:avLst>
              <a:gd name="adj" fmla="val 10000"/>
            </a:avLst>
          </a:prstGeom>
          <a:solidFill>
            <a:srgbClr val="0B1F33"/>
          </a:solidFill>
          <a:ln/>
        </p:spPr>
      </p:sp>
      <p:sp>
        <p:nvSpPr>
          <p:cNvPr id="33" name="Text 31"/>
          <p:cNvSpPr/>
          <p:nvPr/>
        </p:nvSpPr>
        <p:spPr>
          <a:xfrm>
            <a:off x="6263640" y="323697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700" dirty="0"/>
          </a:p>
        </p:txBody>
      </p:sp>
      <p:sp>
        <p:nvSpPr>
          <p:cNvPr id="34" name="Text 32"/>
          <p:cNvSpPr/>
          <p:nvPr/>
        </p:nvSpPr>
        <p:spPr>
          <a:xfrm>
            <a:off x="6858000" y="3236976"/>
            <a:ext cx="4206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Notfunk</a:t>
            </a:r>
            <a:endParaRPr lang="en-US" sz="2000" dirty="0"/>
          </a:p>
        </p:txBody>
      </p:sp>
      <p:sp>
        <p:nvSpPr>
          <p:cNvPr id="36" name="Shape 34"/>
          <p:cNvSpPr/>
          <p:nvPr/>
        </p:nvSpPr>
        <p:spPr>
          <a:xfrm>
            <a:off x="6263640" y="4078224"/>
            <a:ext cx="457200" cy="457200"/>
          </a:xfrm>
          <a:prstGeom prst="roundRect">
            <a:avLst>
              <a:gd name="adj" fmla="val 10000"/>
            </a:avLst>
          </a:prstGeom>
          <a:solidFill>
            <a:srgbClr val="0B1F33"/>
          </a:solidFill>
          <a:ln/>
        </p:spPr>
      </p:sp>
      <p:sp>
        <p:nvSpPr>
          <p:cNvPr id="37" name="Text 35"/>
          <p:cNvSpPr/>
          <p:nvPr/>
        </p:nvSpPr>
        <p:spPr>
          <a:xfrm>
            <a:off x="6263640" y="407822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700" dirty="0"/>
          </a:p>
        </p:txBody>
      </p:sp>
      <p:sp>
        <p:nvSpPr>
          <p:cNvPr id="38" name="Text 36"/>
          <p:cNvSpPr/>
          <p:nvPr/>
        </p:nvSpPr>
        <p:spPr>
          <a:xfrm>
            <a:off x="6858000" y="4078224"/>
            <a:ext cx="4206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Zusammenfassung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50292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 Communicators · HB9F Bern · 24.06.2026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10774375" y="64739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640080" cy="640080"/>
          </a:xfrm>
          <a:prstGeom prst="roundRect">
            <a:avLst>
              <a:gd name="adj" fmla="val 8571"/>
            </a:avLst>
          </a:prstGeom>
          <a:solidFill>
            <a:srgbClr val="0B1F33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92656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Einstieg &amp; Motivation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502920" y="1170432"/>
            <a:ext cx="11185855" cy="0"/>
          </a:xfrm>
          <a:prstGeom prst="line">
            <a:avLst/>
          </a:prstGeom>
          <a:noFill/>
          <a:ln w="31750">
            <a:solidFill>
              <a:srgbClr val="00B4D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 Communicators · HB9F Bern · 24.06.2026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74375" y="64739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502920" y="3611880"/>
            <a:ext cx="11185855" cy="1554480"/>
          </a:xfrm>
          <a:prstGeom prst="roundRect">
            <a:avLst>
              <a:gd name="adj" fmla="val 4706"/>
            </a:avLst>
          </a:prstGeom>
          <a:solidFill>
            <a:srgbClr val="0B1F33"/>
          </a:solidFill>
          <a:ln/>
        </p:spPr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2ACEEB1-CCC6-8CFA-DC06-28A212E490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667" b="22438"/>
          <a:stretch>
            <a:fillRect/>
          </a:stretch>
        </p:blipFill>
        <p:spPr>
          <a:xfrm>
            <a:off x="1" y="1444753"/>
            <a:ext cx="12191999" cy="483675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640080" cy="640080"/>
          </a:xfrm>
          <a:prstGeom prst="roundRect">
            <a:avLst>
              <a:gd name="adj" fmla="val 8571"/>
            </a:avLst>
          </a:prstGeom>
          <a:solidFill>
            <a:srgbClr val="0B1F33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92656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ist LoRa?</a:t>
            </a:r>
            <a:endParaRPr lang="en-US" sz="2300" dirty="0"/>
          </a:p>
        </p:txBody>
      </p:sp>
      <p:sp>
        <p:nvSpPr>
          <p:cNvPr id="7" name="Shape 5"/>
          <p:cNvSpPr/>
          <p:nvPr/>
        </p:nvSpPr>
        <p:spPr>
          <a:xfrm>
            <a:off x="502920" y="1170432"/>
            <a:ext cx="11185855" cy="0"/>
          </a:xfrm>
          <a:prstGeom prst="line">
            <a:avLst/>
          </a:prstGeom>
          <a:noFill/>
          <a:ln w="31750">
            <a:solidFill>
              <a:srgbClr val="00B4D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 Communicators · HB9F Bern · 24.06.2026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0774375" y="64739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94360" y="1417320"/>
            <a:ext cx="5852160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800" b="1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Semtech, proprietäre Funkschicht (PHY): CSS - Chirp Spread Spectrum</a:t>
            </a:r>
            <a:endParaRPr lang="en-US" sz="1800" dirty="0"/>
          </a:p>
          <a:p>
            <a:pPr marL="406400" lvl="1" indent="-203200">
              <a:spcAft>
                <a:spcPts val="400"/>
              </a:spcAft>
              <a:buSzPct val="100000"/>
              <a:buChar char="–"/>
            </a:pPr>
            <a:r>
              <a:rPr lang="en-US" sz="155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 gleitender Frequenz-Chirp statt eines festen Tons</a:t>
            </a:r>
            <a:endParaRPr lang="en-US" sz="1800" dirty="0"/>
          </a:p>
          <a:p>
            <a:pPr marL="203200" indent="-203200">
              <a:spcBef>
                <a:spcPts val="400"/>
              </a:spcBef>
              <a:spcAft>
                <a:spcPts val="800"/>
              </a:spcAft>
              <a:buSzPct val="100000"/>
              <a:buChar char="•"/>
            </a:pPr>
            <a:r>
              <a:rPr lang="en-US" sz="1800" b="1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Zwei Stellschrauben:</a:t>
            </a:r>
            <a:endParaRPr lang="en-US" sz="1800" dirty="0"/>
          </a:p>
          <a:p>
            <a:pPr marL="406400" lvl="1" indent="-203200">
              <a:spcAft>
                <a:spcPts val="400"/>
              </a:spcAft>
              <a:buSzPct val="100000"/>
              <a:buChar char="–"/>
            </a:pPr>
            <a:r>
              <a:rPr lang="en-US" sz="155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Spreading Factor SF7–SF12 (wie stark gespreizt wird)</a:t>
            </a:r>
            <a:endParaRPr lang="en-US" sz="1800" dirty="0"/>
          </a:p>
          <a:p>
            <a:pPr marL="406400" lvl="1" indent="-203200">
              <a:spcAft>
                <a:spcPts val="400"/>
              </a:spcAft>
              <a:buSzPct val="100000"/>
              <a:buChar char="–"/>
            </a:pPr>
            <a:r>
              <a:rPr lang="en-US" sz="1550" dirty="0" err="1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Bandbreite</a:t>
            </a:r>
            <a:r>
              <a:rPr lang="en-US" sz="155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62.5 / 125 / 250 / 500 kHz</a:t>
            </a:r>
            <a:endParaRPr lang="en-US" sz="1800" dirty="0"/>
          </a:p>
          <a:p>
            <a:pPr marL="203200" indent="-203200">
              <a:spcBef>
                <a:spcPts val="400"/>
              </a:spcBef>
              <a:spcAft>
                <a:spcPts val="800"/>
              </a:spcAft>
              <a:buSzPct val="100000"/>
              <a:buChar char="•"/>
            </a:pPr>
            <a:r>
              <a:rPr lang="en-US" sz="1800" b="1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Tradeoff: Reichweite ↔ Datenrate</a:t>
            </a:r>
            <a:endParaRPr lang="en-US" sz="1800" dirty="0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9BB0E2E-FBA5-390E-FB84-7E3684616C96}"/>
              </a:ext>
            </a:extLst>
          </p:cNvPr>
          <p:cNvGrpSpPr/>
          <p:nvPr/>
        </p:nvGrpSpPr>
        <p:grpSpPr>
          <a:xfrm>
            <a:off x="502920" y="5029200"/>
            <a:ext cx="5852160" cy="914400"/>
            <a:chOff x="502920" y="5029200"/>
            <a:chExt cx="5852160" cy="914400"/>
          </a:xfrm>
        </p:grpSpPr>
        <p:sp>
          <p:nvSpPr>
            <p:cNvPr id="11" name="Shape 9"/>
            <p:cNvSpPr/>
            <p:nvPr/>
          </p:nvSpPr>
          <p:spPr>
            <a:xfrm>
              <a:off x="502920" y="5029200"/>
              <a:ext cx="5852160" cy="914400"/>
            </a:xfrm>
            <a:prstGeom prst="roundRect">
              <a:avLst>
                <a:gd name="adj" fmla="val 6000"/>
              </a:avLst>
            </a:prstGeom>
            <a:solidFill>
              <a:srgbClr val="4A3B14"/>
            </a:solidFill>
            <a:ln w="12700">
              <a:solidFill>
                <a:srgbClr val="F4A300"/>
              </a:solidFill>
              <a:prstDash val="solid"/>
            </a:ln>
          </p:spPr>
        </p:sp>
        <p:sp>
          <p:nvSpPr>
            <p:cNvPr id="12" name="Text 10"/>
            <p:cNvSpPr/>
            <p:nvPr/>
          </p:nvSpPr>
          <p:spPr>
            <a:xfrm>
              <a:off x="777240" y="5029200"/>
              <a:ext cx="5394960" cy="91440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6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Faustregel:  </a:t>
              </a:r>
              <a:r>
                <a:rPr lang="en-US" sz="1600" dirty="0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+6 dB  →  doppelte Reichweite</a:t>
              </a:r>
              <a:endParaRPr lang="en-US" sz="1600" dirty="0"/>
            </a:p>
          </p:txBody>
        </p:sp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B0A497A6-F6BF-7917-75D2-555852A5F8FE}"/>
              </a:ext>
            </a:extLst>
          </p:cNvPr>
          <p:cNvGrpSpPr/>
          <p:nvPr/>
        </p:nvGrpSpPr>
        <p:grpSpPr>
          <a:xfrm>
            <a:off x="6629400" y="1463040"/>
            <a:ext cx="5074920" cy="4480560"/>
            <a:chOff x="6629400" y="1463040"/>
            <a:chExt cx="5074920" cy="4480560"/>
          </a:xfrm>
        </p:grpSpPr>
        <p:sp>
          <p:nvSpPr>
            <p:cNvPr id="13" name="Shape 11"/>
            <p:cNvSpPr/>
            <p:nvPr/>
          </p:nvSpPr>
          <p:spPr>
            <a:xfrm>
              <a:off x="6629400" y="1463040"/>
              <a:ext cx="5074920" cy="4480560"/>
            </a:xfrm>
            <a:prstGeom prst="roundRect">
              <a:avLst>
                <a:gd name="adj" fmla="val 1224"/>
              </a:avLst>
            </a:prstGeom>
            <a:solidFill>
              <a:srgbClr val="13314F"/>
            </a:solidFill>
            <a:ln w="12700">
              <a:solidFill>
                <a:srgbClr val="33485C"/>
              </a:solidFill>
              <a:prstDash val="solid"/>
            </a:ln>
          </p:spPr>
        </p:sp>
        <p:sp>
          <p:nvSpPr>
            <p:cNvPr id="14" name="Text 12"/>
            <p:cNvSpPr/>
            <p:nvPr/>
          </p:nvSpPr>
          <p:spPr>
            <a:xfrm>
              <a:off x="6812280" y="1600200"/>
              <a:ext cx="4709160" cy="36576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5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CSS: Daten stecken im Chirp</a:t>
              </a:r>
              <a:endParaRPr lang="en-US" sz="1500" dirty="0"/>
            </a:p>
          </p:txBody>
        </p:sp>
        <p:sp>
          <p:nvSpPr>
            <p:cNvPr id="15" name="Shape 13"/>
            <p:cNvSpPr/>
            <p:nvPr/>
          </p:nvSpPr>
          <p:spPr>
            <a:xfrm>
              <a:off x="7269480" y="2331720"/>
              <a:ext cx="0" cy="2423160"/>
            </a:xfrm>
            <a:prstGeom prst="line">
              <a:avLst/>
            </a:prstGeom>
            <a:noFill/>
            <a:ln w="19050">
              <a:solidFill>
                <a:srgbClr val="0B1F33"/>
              </a:solidFill>
              <a:prstDash val="solid"/>
            </a:ln>
          </p:spPr>
        </p:sp>
        <p:sp>
          <p:nvSpPr>
            <p:cNvPr id="16" name="Shape 14"/>
            <p:cNvSpPr/>
            <p:nvPr/>
          </p:nvSpPr>
          <p:spPr>
            <a:xfrm>
              <a:off x="7269480" y="4754880"/>
              <a:ext cx="4160520" cy="0"/>
            </a:xfrm>
            <a:prstGeom prst="line">
              <a:avLst/>
            </a:prstGeom>
            <a:noFill/>
            <a:ln w="19050">
              <a:solidFill>
                <a:srgbClr val="0B1F33"/>
              </a:solidFill>
              <a:prstDash val="solid"/>
            </a:ln>
          </p:spPr>
        </p:sp>
        <p:sp>
          <p:nvSpPr>
            <p:cNvPr id="17" name="Text 15"/>
            <p:cNvSpPr/>
            <p:nvPr/>
          </p:nvSpPr>
          <p:spPr>
            <a:xfrm>
              <a:off x="6775704" y="2130552"/>
              <a:ext cx="914400" cy="25603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000" dirty="0">
                  <a:solidFill>
                    <a:srgbClr val="B6C4D2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Freq</a:t>
              </a:r>
              <a:endParaRPr lang="en-US" sz="1000" dirty="0"/>
            </a:p>
          </p:txBody>
        </p:sp>
        <p:sp>
          <p:nvSpPr>
            <p:cNvPr id="18" name="Text 16"/>
            <p:cNvSpPr/>
            <p:nvPr/>
          </p:nvSpPr>
          <p:spPr>
            <a:xfrm>
              <a:off x="10515600" y="4828032"/>
              <a:ext cx="914400" cy="25603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r">
                <a:buNone/>
              </a:pPr>
              <a:r>
                <a:rPr lang="en-US" sz="1000" dirty="0">
                  <a:solidFill>
                    <a:srgbClr val="B6C4D2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Zeit →</a:t>
              </a:r>
              <a:endParaRPr lang="en-US" sz="1000" dirty="0"/>
            </a:p>
          </p:txBody>
        </p:sp>
        <p:sp>
          <p:nvSpPr>
            <p:cNvPr id="19" name="Shape 17"/>
            <p:cNvSpPr/>
            <p:nvPr/>
          </p:nvSpPr>
          <p:spPr>
            <a:xfrm flipV="1">
              <a:off x="7315200" y="2423160"/>
              <a:ext cx="948690" cy="2240280"/>
            </a:xfrm>
            <a:prstGeom prst="line">
              <a:avLst/>
            </a:prstGeom>
            <a:noFill/>
            <a:ln w="34925">
              <a:solidFill>
                <a:srgbClr val="00B4D8"/>
              </a:solidFill>
              <a:prstDash val="solid"/>
            </a:ln>
          </p:spPr>
        </p:sp>
        <p:sp>
          <p:nvSpPr>
            <p:cNvPr id="20" name="Text 18"/>
            <p:cNvSpPr/>
            <p:nvPr/>
          </p:nvSpPr>
          <p:spPr>
            <a:xfrm>
              <a:off x="7269480" y="4809744"/>
              <a:ext cx="1040130" cy="23774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Consolas" pitchFamily="34" charset="0"/>
                  <a:ea typeface="Consolas" pitchFamily="34" charset="-122"/>
                  <a:cs typeface="Consolas" pitchFamily="34" charset="-120"/>
                </a:rPr>
                <a:t>00</a:t>
              </a:r>
              <a:endParaRPr lang="en-US" sz="1200" dirty="0"/>
            </a:p>
          </p:txBody>
        </p:sp>
        <p:sp>
          <p:nvSpPr>
            <p:cNvPr id="21" name="Shape 19"/>
            <p:cNvSpPr/>
            <p:nvPr/>
          </p:nvSpPr>
          <p:spPr>
            <a:xfrm flipV="1">
              <a:off x="8355330" y="2423160"/>
              <a:ext cx="426910" cy="1008126"/>
            </a:xfrm>
            <a:prstGeom prst="line">
              <a:avLst/>
            </a:prstGeom>
            <a:noFill/>
            <a:ln w="34925">
              <a:solidFill>
                <a:srgbClr val="00B4D8"/>
              </a:solidFill>
              <a:prstDash val="solid"/>
            </a:ln>
          </p:spPr>
        </p:sp>
        <p:sp>
          <p:nvSpPr>
            <p:cNvPr id="22" name="Shape 20"/>
            <p:cNvSpPr/>
            <p:nvPr/>
          </p:nvSpPr>
          <p:spPr>
            <a:xfrm flipV="1">
              <a:off x="8782241" y="3431286"/>
              <a:ext cx="521779" cy="1232154"/>
            </a:xfrm>
            <a:prstGeom prst="line">
              <a:avLst/>
            </a:prstGeom>
            <a:noFill/>
            <a:ln w="34925">
              <a:solidFill>
                <a:srgbClr val="00B4D8"/>
              </a:solidFill>
              <a:prstDash val="solid"/>
            </a:ln>
          </p:spPr>
        </p:sp>
        <p:sp>
          <p:nvSpPr>
            <p:cNvPr id="23" name="Text 21"/>
            <p:cNvSpPr/>
            <p:nvPr/>
          </p:nvSpPr>
          <p:spPr>
            <a:xfrm>
              <a:off x="8309610" y="4809744"/>
              <a:ext cx="1040130" cy="23774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Consolas" pitchFamily="34" charset="0"/>
                  <a:ea typeface="Consolas" pitchFamily="34" charset="-122"/>
                  <a:cs typeface="Consolas" pitchFamily="34" charset="-120"/>
                </a:rPr>
                <a:t>10</a:t>
              </a:r>
              <a:endParaRPr lang="en-US" sz="1200" dirty="0"/>
            </a:p>
          </p:txBody>
        </p:sp>
        <p:sp>
          <p:nvSpPr>
            <p:cNvPr id="24" name="Shape 22"/>
            <p:cNvSpPr/>
            <p:nvPr/>
          </p:nvSpPr>
          <p:spPr>
            <a:xfrm flipV="1">
              <a:off x="9395460" y="2423160"/>
              <a:ext cx="711517" cy="1680210"/>
            </a:xfrm>
            <a:prstGeom prst="line">
              <a:avLst/>
            </a:prstGeom>
            <a:noFill/>
            <a:ln w="34925">
              <a:solidFill>
                <a:srgbClr val="00B4D8"/>
              </a:solidFill>
              <a:prstDash val="solid"/>
            </a:ln>
          </p:spPr>
        </p:sp>
        <p:sp>
          <p:nvSpPr>
            <p:cNvPr id="25" name="Shape 23"/>
            <p:cNvSpPr/>
            <p:nvPr/>
          </p:nvSpPr>
          <p:spPr>
            <a:xfrm flipV="1">
              <a:off x="10106978" y="4103370"/>
              <a:ext cx="237173" cy="560070"/>
            </a:xfrm>
            <a:prstGeom prst="line">
              <a:avLst/>
            </a:prstGeom>
            <a:noFill/>
            <a:ln w="34925">
              <a:solidFill>
                <a:srgbClr val="00B4D8"/>
              </a:solidFill>
              <a:prstDash val="solid"/>
            </a:ln>
          </p:spPr>
        </p:sp>
        <p:sp>
          <p:nvSpPr>
            <p:cNvPr id="26" name="Text 24"/>
            <p:cNvSpPr/>
            <p:nvPr/>
          </p:nvSpPr>
          <p:spPr>
            <a:xfrm>
              <a:off x="9349740" y="4809744"/>
              <a:ext cx="1040130" cy="23774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Consolas" pitchFamily="34" charset="0"/>
                  <a:ea typeface="Consolas" pitchFamily="34" charset="-122"/>
                  <a:cs typeface="Consolas" pitchFamily="34" charset="-120"/>
                </a:rPr>
                <a:t>01</a:t>
              </a:r>
              <a:endParaRPr lang="en-US" sz="1200" dirty="0"/>
            </a:p>
          </p:txBody>
        </p:sp>
        <p:sp>
          <p:nvSpPr>
            <p:cNvPr id="27" name="Shape 25"/>
            <p:cNvSpPr/>
            <p:nvPr/>
          </p:nvSpPr>
          <p:spPr>
            <a:xfrm flipV="1">
              <a:off x="10435590" y="2423160"/>
              <a:ext cx="237173" cy="560070"/>
            </a:xfrm>
            <a:prstGeom prst="line">
              <a:avLst/>
            </a:prstGeom>
            <a:noFill/>
            <a:ln w="34925">
              <a:solidFill>
                <a:srgbClr val="00B4D8"/>
              </a:solidFill>
              <a:prstDash val="solid"/>
            </a:ln>
          </p:spPr>
        </p:sp>
        <p:sp>
          <p:nvSpPr>
            <p:cNvPr id="28" name="Shape 26"/>
            <p:cNvSpPr/>
            <p:nvPr/>
          </p:nvSpPr>
          <p:spPr>
            <a:xfrm flipV="1">
              <a:off x="10672763" y="2983230"/>
              <a:ext cx="711517" cy="1680210"/>
            </a:xfrm>
            <a:prstGeom prst="line">
              <a:avLst/>
            </a:prstGeom>
            <a:noFill/>
            <a:ln w="34925">
              <a:solidFill>
                <a:srgbClr val="00B4D8"/>
              </a:solidFill>
              <a:prstDash val="solid"/>
            </a:ln>
          </p:spPr>
        </p:sp>
        <p:sp>
          <p:nvSpPr>
            <p:cNvPr id="29" name="Text 27"/>
            <p:cNvSpPr/>
            <p:nvPr/>
          </p:nvSpPr>
          <p:spPr>
            <a:xfrm>
              <a:off x="10389870" y="4809744"/>
              <a:ext cx="1040130" cy="23774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200" b="1" dirty="0">
                  <a:solidFill>
                    <a:srgbClr val="FFFFFF"/>
                  </a:solidFill>
                  <a:latin typeface="Consolas" pitchFamily="34" charset="0"/>
                  <a:ea typeface="Consolas" pitchFamily="34" charset="-122"/>
                  <a:cs typeface="Consolas" pitchFamily="34" charset="-120"/>
                </a:rPr>
                <a:t>11</a:t>
              </a:r>
              <a:endParaRPr lang="en-US" sz="1200" dirty="0"/>
            </a:p>
          </p:txBody>
        </p:sp>
        <p:sp>
          <p:nvSpPr>
            <p:cNvPr id="30" name="Text 28"/>
            <p:cNvSpPr/>
            <p:nvPr/>
          </p:nvSpPr>
          <p:spPr>
            <a:xfrm>
              <a:off x="6858000" y="5212080"/>
              <a:ext cx="4617720" cy="59436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buNone/>
              </a:pPr>
              <a:r>
                <a:rPr lang="en-US" sz="1100" b="1" i="1" dirty="0">
                  <a:solidFill>
                    <a:srgbClr val="EAF1F7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Symbolwert = Startfrequenz</a:t>
              </a:r>
              <a:r>
                <a:rPr lang="en-US" sz="1100" i="1" dirty="0">
                  <a:solidFill>
                    <a:srgbClr val="B6C4D2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  ·  jeder Chirp trägt SF Bits (hier nur 2 gezeigt)</a:t>
              </a:r>
              <a:endParaRPr lang="en-US" sz="11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640080" cy="640080"/>
          </a:xfrm>
          <a:prstGeom prst="roundRect">
            <a:avLst>
              <a:gd name="adj" fmla="val 8571"/>
            </a:avLst>
          </a:prstGeom>
          <a:solidFill>
            <a:srgbClr val="0B1F33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92656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LoRa? - Kennzahlen &amp; Bänder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502920" y="1170432"/>
            <a:ext cx="11185855" cy="0"/>
          </a:xfrm>
          <a:prstGeom prst="line">
            <a:avLst/>
          </a:prstGeom>
          <a:noFill/>
          <a:ln w="31750">
            <a:solidFill>
              <a:srgbClr val="00B4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 Communicators · HB9F Bern · 24.06.2026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0774375" y="64739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94360" y="1463040"/>
            <a:ext cx="11002975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2400" b="1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Empfindlichkeit: −137 dBm (SF12/125 kHz) … bis −148 dBm </a:t>
            </a:r>
            <a:r>
              <a:rPr lang="en-US" sz="2000" b="1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(SF12/7,8 kHz)</a:t>
            </a:r>
            <a:endParaRPr lang="en-US" sz="240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24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Datenrate 0,3 – 27 kbit/s · Sendeleistung typ. 25 – 100 mW (≈ 14 – 20 dBm)</a:t>
            </a:r>
            <a:endParaRPr lang="en-US" sz="240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24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Frequenzen: 433 / 868 MHz (ISM, Region 1)</a:t>
            </a:r>
            <a:endParaRPr lang="en-US" sz="240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24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Duty Cycle 1 % begrenzt die Sendezeit pro Stunde → wenig Durchsatz</a:t>
            </a:r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2400" dirty="0" err="1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Reichweite</a:t>
            </a:r>
            <a:r>
              <a:rPr lang="en-US" sz="24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</a:t>
            </a:r>
            <a:r>
              <a:rPr lang="en-US" sz="2400" dirty="0" err="1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Soweit</a:t>
            </a:r>
            <a:r>
              <a:rPr lang="en-US" sz="24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das Auge </a:t>
            </a:r>
            <a:r>
              <a:rPr lang="en-US" sz="2400" dirty="0" err="1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reicht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502920" y="4937760"/>
            <a:ext cx="11185855" cy="960120"/>
          </a:xfrm>
          <a:prstGeom prst="roundRect">
            <a:avLst>
              <a:gd name="adj" fmla="val 7619"/>
            </a:avLst>
          </a:prstGeom>
          <a:solidFill>
            <a:srgbClr val="0B1F33"/>
          </a:solidFill>
          <a:ln/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4E620484-EF19-4980-A31E-3BD8227F22BD}"/>
              </a:ext>
            </a:extLst>
          </p:cNvPr>
          <p:cNvGrpSpPr/>
          <p:nvPr/>
        </p:nvGrpSpPr>
        <p:grpSpPr>
          <a:xfrm>
            <a:off x="1187565" y="2787362"/>
            <a:ext cx="1523424" cy="1449271"/>
            <a:chOff x="742005" y="1979729"/>
            <a:chExt cx="1523424" cy="1449271"/>
          </a:xfrm>
        </p:grpSpPr>
        <p:sp>
          <p:nvSpPr>
            <p:cNvPr id="5" name="Pfeil: gebogen 4">
              <a:extLst>
                <a:ext uri="{FF2B5EF4-FFF2-40B4-BE49-F238E27FC236}">
                  <a16:creationId xmlns:a16="http://schemas.microsoft.com/office/drawing/2014/main" id="{FF2068F0-F90A-416A-AAFF-CAC31EE04A8F}"/>
                </a:ext>
              </a:extLst>
            </p:cNvPr>
            <p:cNvSpPr/>
            <p:nvPr/>
          </p:nvSpPr>
          <p:spPr>
            <a:xfrm flipV="1">
              <a:off x="1048471" y="2655821"/>
              <a:ext cx="1216958" cy="773179"/>
            </a:xfrm>
            <a:prstGeom prst="ben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rgbClr val="EAF1F7"/>
                </a:solidFill>
              </a:endParaRPr>
            </a:p>
          </p:txBody>
        </p:sp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5931FFAC-07CB-48BF-82DE-13F5E5165E4C}"/>
                </a:ext>
              </a:extLst>
            </p:cNvPr>
            <p:cNvSpPr txBox="1"/>
            <p:nvPr/>
          </p:nvSpPr>
          <p:spPr>
            <a:xfrm>
              <a:off x="742005" y="1979729"/>
              <a:ext cx="118173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</a:rPr>
                <a:t>Input</a:t>
              </a:r>
            </a:p>
          </p:txBody>
        </p:sp>
      </p:grpSp>
      <p:grpSp>
        <p:nvGrpSpPr>
          <p:cNvPr id="67" name="Gruppieren 66">
            <a:extLst>
              <a:ext uri="{FF2B5EF4-FFF2-40B4-BE49-F238E27FC236}">
                <a16:creationId xmlns:a16="http://schemas.microsoft.com/office/drawing/2014/main" id="{3C76EFA1-453C-4D86-B4DB-ECA5A81E5F6E}"/>
              </a:ext>
            </a:extLst>
          </p:cNvPr>
          <p:cNvGrpSpPr/>
          <p:nvPr/>
        </p:nvGrpSpPr>
        <p:grpSpPr>
          <a:xfrm>
            <a:off x="9331121" y="3921016"/>
            <a:ext cx="1549490" cy="1863288"/>
            <a:chOff x="9478687" y="3138094"/>
            <a:chExt cx="1549490" cy="1863288"/>
          </a:xfrm>
        </p:grpSpPr>
        <p:sp>
          <p:nvSpPr>
            <p:cNvPr id="6" name="Pfeil: gebogen 5">
              <a:extLst>
                <a:ext uri="{FF2B5EF4-FFF2-40B4-BE49-F238E27FC236}">
                  <a16:creationId xmlns:a16="http://schemas.microsoft.com/office/drawing/2014/main" id="{3C6A0CEA-BF5C-4D40-B1DC-DFD8E532B4FE}"/>
                </a:ext>
              </a:extLst>
            </p:cNvPr>
            <p:cNvSpPr/>
            <p:nvPr/>
          </p:nvSpPr>
          <p:spPr>
            <a:xfrm rot="16200000" flipH="1" flipV="1">
              <a:off x="9256798" y="3359983"/>
              <a:ext cx="1216958" cy="773179"/>
            </a:xfrm>
            <a:prstGeom prst="ben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rgbClr val="EAF1F7"/>
                </a:solidFill>
              </a:endParaRPr>
            </a:p>
          </p:txBody>
        </p:sp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27D55468-5A8B-4D0A-AAD5-5DDBE8384C2E}"/>
                </a:ext>
              </a:extLst>
            </p:cNvPr>
            <p:cNvSpPr txBox="1"/>
            <p:nvPr/>
          </p:nvSpPr>
          <p:spPr>
            <a:xfrm>
              <a:off x="9503401" y="4355051"/>
              <a:ext cx="152477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FF0000"/>
                  </a:solidFill>
                </a:rPr>
                <a:t>Output</a:t>
              </a:r>
            </a:p>
          </p:txBody>
        </p:sp>
      </p:grpSp>
      <p:grpSp>
        <p:nvGrpSpPr>
          <p:cNvPr id="68" name="Gruppieren 67">
            <a:extLst>
              <a:ext uri="{FF2B5EF4-FFF2-40B4-BE49-F238E27FC236}">
                <a16:creationId xmlns:a16="http://schemas.microsoft.com/office/drawing/2014/main" id="{0E924462-46CB-4B67-990E-302FAA5A9141}"/>
              </a:ext>
            </a:extLst>
          </p:cNvPr>
          <p:cNvGrpSpPr/>
          <p:nvPr/>
        </p:nvGrpSpPr>
        <p:grpSpPr>
          <a:xfrm>
            <a:off x="3989935" y="2008999"/>
            <a:ext cx="4148975" cy="1267383"/>
            <a:chOff x="3709135" y="2502949"/>
            <a:chExt cx="4148975" cy="1267383"/>
          </a:xfrm>
        </p:grpSpPr>
        <p:sp>
          <p:nvSpPr>
            <p:cNvPr id="4" name="Textfeld 3">
              <a:extLst>
                <a:ext uri="{FF2B5EF4-FFF2-40B4-BE49-F238E27FC236}">
                  <a16:creationId xmlns:a16="http://schemas.microsoft.com/office/drawing/2014/main" id="{C10D81B8-19F3-478A-BD16-F7014B54B778}"/>
                </a:ext>
              </a:extLst>
            </p:cNvPr>
            <p:cNvSpPr txBox="1"/>
            <p:nvPr/>
          </p:nvSpPr>
          <p:spPr>
            <a:xfrm>
              <a:off x="5150967" y="2502949"/>
              <a:ext cx="151355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 err="1">
                  <a:solidFill>
                    <a:srgbClr val="FFFF00"/>
                  </a:solidFill>
                </a:rPr>
                <a:t>Raum</a:t>
              </a:r>
              <a:r>
                <a:rPr lang="en-US" sz="2400" dirty="0">
                  <a:solidFill>
                    <a:srgbClr val="FFFF00"/>
                  </a:solidFill>
                </a:rPr>
                <a:t>/</a:t>
              </a:r>
              <a:r>
                <a:rPr lang="en-US" sz="2400" dirty="0" err="1">
                  <a:solidFill>
                    <a:srgbClr val="FFFF00"/>
                  </a:solidFill>
                </a:rPr>
                <a:t>Luft</a:t>
              </a:r>
              <a:endParaRPr lang="en-US" sz="2400" dirty="0">
                <a:solidFill>
                  <a:srgbClr val="FFFF00"/>
                </a:solidFill>
              </a:endParaRPr>
            </a:p>
          </p:txBody>
        </p:sp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040AA812-127B-4101-8E78-A65C143B371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354" t="21942" r="793" b="12973"/>
            <a:stretch/>
          </p:blipFill>
          <p:spPr>
            <a:xfrm>
              <a:off x="3709135" y="2941313"/>
              <a:ext cx="4148975" cy="829019"/>
            </a:xfrm>
            <a:prstGeom prst="rect">
              <a:avLst/>
            </a:prstGeom>
          </p:spPr>
        </p:pic>
      </p:grpSp>
      <p:sp>
        <p:nvSpPr>
          <p:cNvPr id="21" name="Rechteck 20">
            <a:extLst>
              <a:ext uri="{FF2B5EF4-FFF2-40B4-BE49-F238E27FC236}">
                <a16:creationId xmlns:a16="http://schemas.microsoft.com/office/drawing/2014/main" id="{FFEF51CE-1C5A-48C9-83AC-540B224CCB12}"/>
              </a:ext>
            </a:extLst>
          </p:cNvPr>
          <p:cNvSpPr/>
          <p:nvPr/>
        </p:nvSpPr>
        <p:spPr>
          <a:xfrm rot="16200000">
            <a:off x="2014392" y="3811906"/>
            <a:ext cx="1928955" cy="4101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Sender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AD70E034-F468-4676-9977-584FCBC92FA4}"/>
              </a:ext>
            </a:extLst>
          </p:cNvPr>
          <p:cNvSpPr/>
          <p:nvPr/>
        </p:nvSpPr>
        <p:spPr>
          <a:xfrm rot="5400000">
            <a:off x="8110748" y="3811907"/>
            <a:ext cx="1928956" cy="4101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Empfänger</a:t>
            </a:r>
            <a:endParaRPr lang="en-US" sz="2400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42242EC1-AA9E-4A69-9BCA-FADF0E21A47B}"/>
              </a:ext>
            </a:extLst>
          </p:cNvPr>
          <p:cNvGrpSpPr/>
          <p:nvPr/>
        </p:nvGrpSpPr>
        <p:grpSpPr>
          <a:xfrm>
            <a:off x="2773801" y="4699155"/>
            <a:ext cx="6396324" cy="682660"/>
            <a:chOff x="3535551" y="437055"/>
            <a:chExt cx="4589618" cy="682660"/>
          </a:xfrm>
        </p:grpSpPr>
        <p:cxnSp>
          <p:nvCxnSpPr>
            <p:cNvPr id="3" name="Gerade Verbindung mit Pfeil 2">
              <a:extLst>
                <a:ext uri="{FF2B5EF4-FFF2-40B4-BE49-F238E27FC236}">
                  <a16:creationId xmlns:a16="http://schemas.microsoft.com/office/drawing/2014/main" id="{D44F4DF4-B140-4716-AAD9-4E202E0DF57A}"/>
                </a:ext>
              </a:extLst>
            </p:cNvPr>
            <p:cNvCxnSpPr>
              <a:cxnSpLocks/>
            </p:cNvCxnSpPr>
            <p:nvPr/>
          </p:nvCxnSpPr>
          <p:spPr>
            <a:xfrm>
              <a:off x="3535551" y="1050131"/>
              <a:ext cx="4589618" cy="69584"/>
            </a:xfrm>
            <a:prstGeom prst="straightConnector1">
              <a:avLst/>
            </a:prstGeom>
            <a:ln w="38100">
              <a:solidFill>
                <a:srgbClr val="FFFF00"/>
              </a:solidFill>
              <a:prstDash val="dash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rgbClr val="EAF1F7"/>
            </a:fontRef>
          </p:style>
        </p:cxnSp>
        <p:sp>
          <p:nvSpPr>
            <p:cNvPr id="11" name="Textfeld 10">
              <a:extLst>
                <a:ext uri="{FF2B5EF4-FFF2-40B4-BE49-F238E27FC236}">
                  <a16:creationId xmlns:a16="http://schemas.microsoft.com/office/drawing/2014/main" id="{EA45D069-F06F-4828-A8E8-A1DC3C707260}"/>
                </a:ext>
              </a:extLst>
            </p:cNvPr>
            <p:cNvSpPr txBox="1"/>
            <p:nvPr/>
          </p:nvSpPr>
          <p:spPr>
            <a:xfrm>
              <a:off x="5111876" y="437055"/>
              <a:ext cx="218842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FFFF00"/>
                  </a:solidFill>
                </a:rPr>
                <a:t>Link Budget</a:t>
              </a:r>
            </a:p>
          </p:txBody>
        </p:sp>
      </p:grpSp>
      <p:cxnSp>
        <p:nvCxnSpPr>
          <p:cNvPr id="9" name="Verbinder: gewinkelt 8">
            <a:extLst>
              <a:ext uri="{FF2B5EF4-FFF2-40B4-BE49-F238E27FC236}">
                <a16:creationId xmlns:a16="http://schemas.microsoft.com/office/drawing/2014/main" id="{56E41532-3380-470F-91B5-3BCC420B63CE}"/>
              </a:ext>
            </a:extLst>
          </p:cNvPr>
          <p:cNvCxnSpPr>
            <a:cxnSpLocks/>
            <a:stCxn id="21" idx="2"/>
            <a:endCxn id="25" idx="1"/>
          </p:cNvCxnSpPr>
          <p:nvPr/>
        </p:nvCxnSpPr>
        <p:spPr>
          <a:xfrm flipV="1">
            <a:off x="3183937" y="3142706"/>
            <a:ext cx="551667" cy="874267"/>
          </a:xfrm>
          <a:prstGeom prst="bentConnector4">
            <a:avLst>
              <a:gd name="adj1" fmla="val 100456"/>
              <a:gd name="adj2" fmla="val 79429"/>
            </a:avLst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rgbClr val="EAF1F7"/>
          </a:fontRef>
        </p:style>
      </p:cxnSp>
      <p:cxnSp>
        <p:nvCxnSpPr>
          <p:cNvPr id="24" name="Verbinder: gewinkelt 23">
            <a:extLst>
              <a:ext uri="{FF2B5EF4-FFF2-40B4-BE49-F238E27FC236}">
                <a16:creationId xmlns:a16="http://schemas.microsoft.com/office/drawing/2014/main" id="{6BBD06FB-6962-466A-94C4-D4EAF9632E7E}"/>
              </a:ext>
            </a:extLst>
          </p:cNvPr>
          <p:cNvCxnSpPr>
            <a:cxnSpLocks/>
            <a:stCxn id="22" idx="2"/>
            <a:endCxn id="26" idx="1"/>
          </p:cNvCxnSpPr>
          <p:nvPr/>
        </p:nvCxnSpPr>
        <p:spPr>
          <a:xfrm rot="10800000">
            <a:off x="8383257" y="3142707"/>
            <a:ext cx="486902" cy="874269"/>
          </a:xfrm>
          <a:prstGeom prst="bentConnector4">
            <a:avLst>
              <a:gd name="adj1" fmla="val 99591"/>
              <a:gd name="adj2" fmla="val 79429"/>
            </a:avLst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rgbClr val="EAF1F7"/>
          </a:fontRef>
        </p:style>
      </p:cxn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1C68B36D-F26F-4D7B-B933-4622F1393C47}"/>
              </a:ext>
            </a:extLst>
          </p:cNvPr>
          <p:cNvGrpSpPr/>
          <p:nvPr/>
        </p:nvGrpSpPr>
        <p:grpSpPr>
          <a:xfrm>
            <a:off x="929807" y="4981451"/>
            <a:ext cx="2339551" cy="1741792"/>
            <a:chOff x="649007" y="4981451"/>
            <a:chExt cx="2339551" cy="1741792"/>
          </a:xfrm>
        </p:grpSpPr>
        <p:cxnSp>
          <p:nvCxnSpPr>
            <p:cNvPr id="18" name="Gerade Verbindung mit Pfeil 17">
              <a:extLst>
                <a:ext uri="{FF2B5EF4-FFF2-40B4-BE49-F238E27FC236}">
                  <a16:creationId xmlns:a16="http://schemas.microsoft.com/office/drawing/2014/main" id="{83696AC3-BBCD-4E2B-BE73-DE83319BC065}"/>
                </a:ext>
              </a:extLst>
            </p:cNvPr>
            <p:cNvCxnSpPr>
              <a:cxnSpLocks/>
              <a:stCxn id="19" idx="0"/>
              <a:endCxn id="21" idx="1"/>
            </p:cNvCxnSpPr>
            <p:nvPr/>
          </p:nvCxnSpPr>
          <p:spPr>
            <a:xfrm flipV="1">
              <a:off x="1818783" y="4981451"/>
              <a:ext cx="879287" cy="1280127"/>
            </a:xfrm>
            <a:prstGeom prst="straightConnector1">
              <a:avLst/>
            </a:prstGeom>
            <a:ln w="38100">
              <a:solidFill>
                <a:srgbClr val="FFFF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rgbClr val="EAF1F7"/>
            </a:fontRef>
          </p:style>
        </p:cxnSp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89E4FFA5-E09C-43BC-A024-A05EB1D70B60}"/>
                </a:ext>
              </a:extLst>
            </p:cNvPr>
            <p:cNvSpPr txBox="1"/>
            <p:nvPr/>
          </p:nvSpPr>
          <p:spPr>
            <a:xfrm>
              <a:off x="649007" y="6261578"/>
              <a:ext cx="233955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>
                  <a:solidFill>
                    <a:srgbClr val="FFFF00"/>
                  </a:solidFill>
                </a:rPr>
                <a:t>Ausgangsleistung</a:t>
              </a:r>
              <a:endParaRPr lang="en-US" sz="24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CE9903D8-A6F8-4987-8F36-5A364C175D97}"/>
              </a:ext>
            </a:extLst>
          </p:cNvPr>
          <p:cNvGrpSpPr/>
          <p:nvPr/>
        </p:nvGrpSpPr>
        <p:grpSpPr>
          <a:xfrm>
            <a:off x="3246112" y="4049481"/>
            <a:ext cx="1888659" cy="1941466"/>
            <a:chOff x="953682" y="3161471"/>
            <a:chExt cx="1888659" cy="1941466"/>
          </a:xfrm>
        </p:grpSpPr>
        <p:cxnSp>
          <p:nvCxnSpPr>
            <p:cNvPr id="32" name="Gerade Verbindung mit Pfeil 31">
              <a:extLst>
                <a:ext uri="{FF2B5EF4-FFF2-40B4-BE49-F238E27FC236}">
                  <a16:creationId xmlns:a16="http://schemas.microsoft.com/office/drawing/2014/main" id="{87B65A8D-71AA-47F2-B145-C54DEE1A008F}"/>
                </a:ext>
              </a:extLst>
            </p:cNvPr>
            <p:cNvCxnSpPr>
              <a:cxnSpLocks/>
              <a:stCxn id="33" idx="0"/>
            </p:cNvCxnSpPr>
            <p:nvPr/>
          </p:nvCxnSpPr>
          <p:spPr>
            <a:xfrm flipH="1" flipV="1">
              <a:off x="1325625" y="3161471"/>
              <a:ext cx="572387" cy="1479801"/>
            </a:xfrm>
            <a:prstGeom prst="straightConnector1">
              <a:avLst/>
            </a:prstGeom>
            <a:ln w="38100">
              <a:solidFill>
                <a:srgbClr val="FFFF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rgbClr val="EAF1F7"/>
            </a:fontRef>
          </p:style>
        </p:cxnSp>
        <p:sp>
          <p:nvSpPr>
            <p:cNvPr id="33" name="Textfeld 32">
              <a:extLst>
                <a:ext uri="{FF2B5EF4-FFF2-40B4-BE49-F238E27FC236}">
                  <a16:creationId xmlns:a16="http://schemas.microsoft.com/office/drawing/2014/main" id="{21541400-A8BB-48C4-B332-03A261A802FA}"/>
                </a:ext>
              </a:extLst>
            </p:cNvPr>
            <p:cNvSpPr txBox="1"/>
            <p:nvPr/>
          </p:nvSpPr>
          <p:spPr>
            <a:xfrm>
              <a:off x="953682" y="4641272"/>
              <a:ext cx="188865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>
                  <a:solidFill>
                    <a:srgbClr val="FFFF00"/>
                  </a:solidFill>
                </a:rPr>
                <a:t>Kabelverluste</a:t>
              </a:r>
              <a:endParaRPr lang="en-US" sz="24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B26A56D0-FEDF-4536-922C-4A84EA253225}"/>
              </a:ext>
            </a:extLst>
          </p:cNvPr>
          <p:cNvGrpSpPr/>
          <p:nvPr/>
        </p:nvGrpSpPr>
        <p:grpSpPr>
          <a:xfrm>
            <a:off x="7011654" y="4025081"/>
            <a:ext cx="1873718" cy="1943097"/>
            <a:chOff x="-224739" y="3500919"/>
            <a:chExt cx="1873718" cy="1943097"/>
          </a:xfrm>
        </p:grpSpPr>
        <p:cxnSp>
          <p:nvCxnSpPr>
            <p:cNvPr id="36" name="Gerade Verbindung mit Pfeil 35">
              <a:extLst>
                <a:ext uri="{FF2B5EF4-FFF2-40B4-BE49-F238E27FC236}">
                  <a16:creationId xmlns:a16="http://schemas.microsoft.com/office/drawing/2014/main" id="{287941AE-38B6-4379-9487-6BEA698792FC}"/>
                </a:ext>
              </a:extLst>
            </p:cNvPr>
            <p:cNvCxnSpPr>
              <a:cxnSpLocks/>
              <a:stCxn id="37" idx="0"/>
            </p:cNvCxnSpPr>
            <p:nvPr/>
          </p:nvCxnSpPr>
          <p:spPr>
            <a:xfrm flipV="1">
              <a:off x="712120" y="3500919"/>
              <a:ext cx="565535" cy="1481432"/>
            </a:xfrm>
            <a:prstGeom prst="straightConnector1">
              <a:avLst/>
            </a:prstGeom>
            <a:ln w="38100">
              <a:solidFill>
                <a:srgbClr val="FFFF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rgbClr val="EAF1F7"/>
            </a:fontRef>
          </p:style>
        </p:cxnSp>
        <p:sp>
          <p:nvSpPr>
            <p:cNvPr id="37" name="Textfeld 36">
              <a:extLst>
                <a:ext uri="{FF2B5EF4-FFF2-40B4-BE49-F238E27FC236}">
                  <a16:creationId xmlns:a16="http://schemas.microsoft.com/office/drawing/2014/main" id="{86286A76-463F-4555-91A5-75C66269A933}"/>
                </a:ext>
              </a:extLst>
            </p:cNvPr>
            <p:cNvSpPr txBox="1"/>
            <p:nvPr/>
          </p:nvSpPr>
          <p:spPr>
            <a:xfrm>
              <a:off x="-224739" y="4982351"/>
              <a:ext cx="187371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>
                  <a:solidFill>
                    <a:srgbClr val="FFFF00"/>
                  </a:solidFill>
                </a:rPr>
                <a:t>Kabelverluste</a:t>
              </a:r>
              <a:endParaRPr lang="en-US" sz="24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6C9C1400-26DE-45C9-9425-9090FCB16838}"/>
              </a:ext>
            </a:extLst>
          </p:cNvPr>
          <p:cNvGrpSpPr/>
          <p:nvPr/>
        </p:nvGrpSpPr>
        <p:grpSpPr>
          <a:xfrm>
            <a:off x="5371653" y="3276382"/>
            <a:ext cx="2175596" cy="970738"/>
            <a:chOff x="1643080" y="4254824"/>
            <a:chExt cx="2175596" cy="970738"/>
          </a:xfrm>
        </p:grpSpPr>
        <p:cxnSp>
          <p:nvCxnSpPr>
            <p:cNvPr id="41" name="Gerade Verbindung mit Pfeil 40">
              <a:extLst>
                <a:ext uri="{FF2B5EF4-FFF2-40B4-BE49-F238E27FC236}">
                  <a16:creationId xmlns:a16="http://schemas.microsoft.com/office/drawing/2014/main" id="{3EE024DC-FE14-4D52-BE0C-ADCB3307A665}"/>
                </a:ext>
              </a:extLst>
            </p:cNvPr>
            <p:cNvCxnSpPr>
              <a:cxnSpLocks/>
              <a:stCxn id="42" idx="0"/>
              <a:endCxn id="20" idx="2"/>
            </p:cNvCxnSpPr>
            <p:nvPr/>
          </p:nvCxnSpPr>
          <p:spPr>
            <a:xfrm flipH="1" flipV="1">
              <a:off x="2335850" y="4254824"/>
              <a:ext cx="395028" cy="509073"/>
            </a:xfrm>
            <a:prstGeom prst="straightConnector1">
              <a:avLst/>
            </a:prstGeom>
            <a:ln w="38100">
              <a:solidFill>
                <a:srgbClr val="FFFF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rgbClr val="EAF1F7"/>
            </a:fontRef>
          </p:style>
        </p:cxnSp>
        <p:sp>
          <p:nvSpPr>
            <p:cNvPr id="42" name="Textfeld 41">
              <a:extLst>
                <a:ext uri="{FF2B5EF4-FFF2-40B4-BE49-F238E27FC236}">
                  <a16:creationId xmlns:a16="http://schemas.microsoft.com/office/drawing/2014/main" id="{737A38EF-3633-427C-B3A7-D870FD1DE75D}"/>
                </a:ext>
              </a:extLst>
            </p:cNvPr>
            <p:cNvSpPr txBox="1"/>
            <p:nvPr/>
          </p:nvSpPr>
          <p:spPr>
            <a:xfrm>
              <a:off x="1643080" y="4763897"/>
              <a:ext cx="21755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>
                  <a:solidFill>
                    <a:srgbClr val="FFFF00"/>
                  </a:solidFill>
                </a:rPr>
                <a:t>Freiraumverlust</a:t>
              </a:r>
              <a:endParaRPr lang="en-US" sz="24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49" name="Gruppieren 48">
            <a:extLst>
              <a:ext uri="{FF2B5EF4-FFF2-40B4-BE49-F238E27FC236}">
                <a16:creationId xmlns:a16="http://schemas.microsoft.com/office/drawing/2014/main" id="{69456EBC-7A49-4CEB-BD1A-4DF6EF8AFABF}"/>
              </a:ext>
            </a:extLst>
          </p:cNvPr>
          <p:cNvGrpSpPr/>
          <p:nvPr/>
        </p:nvGrpSpPr>
        <p:grpSpPr>
          <a:xfrm>
            <a:off x="1562165" y="1015627"/>
            <a:ext cx="2322431" cy="1265755"/>
            <a:chOff x="87114" y="4635716"/>
            <a:chExt cx="2322431" cy="1265755"/>
          </a:xfrm>
        </p:grpSpPr>
        <p:cxnSp>
          <p:nvCxnSpPr>
            <p:cNvPr id="50" name="Gerade Verbindung mit Pfeil 49">
              <a:extLst>
                <a:ext uri="{FF2B5EF4-FFF2-40B4-BE49-F238E27FC236}">
                  <a16:creationId xmlns:a16="http://schemas.microsoft.com/office/drawing/2014/main" id="{511DF14A-AEF6-4278-A510-A552E61FA5A1}"/>
                </a:ext>
              </a:extLst>
            </p:cNvPr>
            <p:cNvCxnSpPr>
              <a:cxnSpLocks/>
              <a:stCxn id="51" idx="2"/>
              <a:endCxn id="25" idx="0"/>
            </p:cNvCxnSpPr>
            <p:nvPr/>
          </p:nvCxnSpPr>
          <p:spPr>
            <a:xfrm>
              <a:off x="1248330" y="5097381"/>
              <a:ext cx="769907" cy="804090"/>
            </a:xfrm>
            <a:prstGeom prst="straightConnector1">
              <a:avLst/>
            </a:prstGeom>
            <a:ln w="38100">
              <a:solidFill>
                <a:srgbClr val="FFFF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rgbClr val="EAF1F7"/>
            </a:fontRef>
          </p:style>
        </p:cxnSp>
        <p:sp>
          <p:nvSpPr>
            <p:cNvPr id="51" name="Textfeld 50">
              <a:extLst>
                <a:ext uri="{FF2B5EF4-FFF2-40B4-BE49-F238E27FC236}">
                  <a16:creationId xmlns:a16="http://schemas.microsoft.com/office/drawing/2014/main" id="{C2E897C6-EAAC-4204-A901-DD30F96B44EB}"/>
                </a:ext>
              </a:extLst>
            </p:cNvPr>
            <p:cNvSpPr txBox="1"/>
            <p:nvPr/>
          </p:nvSpPr>
          <p:spPr>
            <a:xfrm>
              <a:off x="87114" y="4635716"/>
              <a:ext cx="23224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>
                  <a:solidFill>
                    <a:srgbClr val="FFFF00"/>
                  </a:solidFill>
                </a:rPr>
                <a:t>Antennengewinn</a:t>
              </a:r>
              <a:endParaRPr lang="en-US" sz="24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54" name="Gruppieren 53">
            <a:extLst>
              <a:ext uri="{FF2B5EF4-FFF2-40B4-BE49-F238E27FC236}">
                <a16:creationId xmlns:a16="http://schemas.microsoft.com/office/drawing/2014/main" id="{6A94251D-257F-438D-AF8B-761CB721E155}"/>
              </a:ext>
            </a:extLst>
          </p:cNvPr>
          <p:cNvGrpSpPr/>
          <p:nvPr/>
        </p:nvGrpSpPr>
        <p:grpSpPr>
          <a:xfrm>
            <a:off x="8625573" y="1126577"/>
            <a:ext cx="2793762" cy="1154805"/>
            <a:chOff x="-384217" y="4698059"/>
            <a:chExt cx="2793762" cy="1154805"/>
          </a:xfrm>
        </p:grpSpPr>
        <p:cxnSp>
          <p:nvCxnSpPr>
            <p:cNvPr id="55" name="Gerade Verbindung mit Pfeil 54">
              <a:extLst>
                <a:ext uri="{FF2B5EF4-FFF2-40B4-BE49-F238E27FC236}">
                  <a16:creationId xmlns:a16="http://schemas.microsoft.com/office/drawing/2014/main" id="{37FBE3CA-6064-4381-B853-4987395A0C06}"/>
                </a:ext>
              </a:extLst>
            </p:cNvPr>
            <p:cNvCxnSpPr>
              <a:cxnSpLocks/>
              <a:stCxn id="56" idx="2"/>
              <a:endCxn id="26" idx="2"/>
            </p:cNvCxnSpPr>
            <p:nvPr/>
          </p:nvCxnSpPr>
          <p:spPr>
            <a:xfrm flipH="1">
              <a:off x="-384217" y="5159724"/>
              <a:ext cx="1632547" cy="693140"/>
            </a:xfrm>
            <a:prstGeom prst="straightConnector1">
              <a:avLst/>
            </a:prstGeom>
            <a:ln w="38100">
              <a:solidFill>
                <a:srgbClr val="FFFF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rgbClr val="EAF1F7"/>
            </a:fontRef>
          </p:style>
        </p:cxnSp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94D15EBB-3B66-4135-AA66-9A031BD7530F}"/>
                </a:ext>
              </a:extLst>
            </p:cNvPr>
            <p:cNvSpPr txBox="1"/>
            <p:nvPr/>
          </p:nvSpPr>
          <p:spPr>
            <a:xfrm>
              <a:off x="87114" y="4698059"/>
              <a:ext cx="23224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>
                  <a:solidFill>
                    <a:srgbClr val="FFFF00"/>
                  </a:solidFill>
                </a:rPr>
                <a:t>Antennengewinn</a:t>
              </a:r>
              <a:endParaRPr lang="en-US" sz="240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59" name="Gruppieren 58">
            <a:extLst>
              <a:ext uri="{FF2B5EF4-FFF2-40B4-BE49-F238E27FC236}">
                <a16:creationId xmlns:a16="http://schemas.microsoft.com/office/drawing/2014/main" id="{9A945EA1-28DB-4B81-B447-62BCFA4551FB}"/>
              </a:ext>
            </a:extLst>
          </p:cNvPr>
          <p:cNvGrpSpPr/>
          <p:nvPr/>
        </p:nvGrpSpPr>
        <p:grpSpPr>
          <a:xfrm>
            <a:off x="8020540" y="4981453"/>
            <a:ext cx="3473580" cy="1699067"/>
            <a:chOff x="-1270835" y="4646716"/>
            <a:chExt cx="3473580" cy="1699067"/>
          </a:xfrm>
        </p:grpSpPr>
        <p:cxnSp>
          <p:nvCxnSpPr>
            <p:cNvPr id="60" name="Gerade Verbindung mit Pfeil 59">
              <a:extLst>
                <a:ext uri="{FF2B5EF4-FFF2-40B4-BE49-F238E27FC236}">
                  <a16:creationId xmlns:a16="http://schemas.microsoft.com/office/drawing/2014/main" id="{F60161BB-9DD0-4B04-A791-2E911E845244}"/>
                </a:ext>
              </a:extLst>
            </p:cNvPr>
            <p:cNvCxnSpPr>
              <a:cxnSpLocks/>
              <a:stCxn id="61" idx="0"/>
              <a:endCxn id="22" idx="3"/>
            </p:cNvCxnSpPr>
            <p:nvPr/>
          </p:nvCxnSpPr>
          <p:spPr>
            <a:xfrm flipH="1" flipV="1">
              <a:off x="-216149" y="4646716"/>
              <a:ext cx="682104" cy="1237402"/>
            </a:xfrm>
            <a:prstGeom prst="straightConnector1">
              <a:avLst/>
            </a:prstGeom>
            <a:ln w="38100">
              <a:solidFill>
                <a:srgbClr val="FFFF00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rgbClr val="EAF1F7"/>
            </a:fontRef>
          </p:style>
        </p:cxnSp>
        <p:sp>
          <p:nvSpPr>
            <p:cNvPr id="61" name="Textfeld 60">
              <a:extLst>
                <a:ext uri="{FF2B5EF4-FFF2-40B4-BE49-F238E27FC236}">
                  <a16:creationId xmlns:a16="http://schemas.microsoft.com/office/drawing/2014/main" id="{7B4763B6-972D-4E54-9875-FE53C886AF2F}"/>
                </a:ext>
              </a:extLst>
            </p:cNvPr>
            <p:cNvSpPr txBox="1"/>
            <p:nvPr/>
          </p:nvSpPr>
          <p:spPr>
            <a:xfrm>
              <a:off x="-1270835" y="5884118"/>
              <a:ext cx="34735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>
                  <a:solidFill>
                    <a:srgbClr val="FFFF00"/>
                  </a:solidFill>
                </a:rPr>
                <a:t>Empfängerempfindlichkeit</a:t>
              </a:r>
              <a:endParaRPr lang="en-US" sz="2400" dirty="0">
                <a:solidFill>
                  <a:srgbClr val="FFFF00"/>
                </a:solidFill>
              </a:endParaRPr>
            </a:p>
          </p:txBody>
        </p:sp>
      </p:grpSp>
      <p:sp>
        <p:nvSpPr>
          <p:cNvPr id="25" name="Pfeil: nach rechts 24">
            <a:extLst>
              <a:ext uri="{FF2B5EF4-FFF2-40B4-BE49-F238E27FC236}">
                <a16:creationId xmlns:a16="http://schemas.microsoft.com/office/drawing/2014/main" id="{EB983EC4-2CE7-431A-8D44-E959962405B5}"/>
              </a:ext>
            </a:extLst>
          </p:cNvPr>
          <p:cNvSpPr/>
          <p:nvPr/>
        </p:nvSpPr>
        <p:spPr>
          <a:xfrm rot="16200000">
            <a:off x="3183784" y="2348570"/>
            <a:ext cx="1103640" cy="484632"/>
          </a:xfrm>
          <a:prstGeom prst="righ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002060"/>
                </a:solidFill>
              </a:rPr>
              <a:t>Antenne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6" name="Pfeil: nach rechts 25">
            <a:extLst>
              <a:ext uri="{FF2B5EF4-FFF2-40B4-BE49-F238E27FC236}">
                <a16:creationId xmlns:a16="http://schemas.microsoft.com/office/drawing/2014/main" id="{7FFBA9AB-AA48-48A3-9F63-E0D264647A94}"/>
              </a:ext>
            </a:extLst>
          </p:cNvPr>
          <p:cNvSpPr/>
          <p:nvPr/>
        </p:nvSpPr>
        <p:spPr>
          <a:xfrm rot="16200000">
            <a:off x="7831437" y="2348570"/>
            <a:ext cx="1103640" cy="484632"/>
          </a:xfrm>
          <a:prstGeom prst="righ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rgbClr val="002060"/>
                </a:solidFill>
              </a:rPr>
              <a:t>Antenne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2CDC574-E9CE-4877-A927-D2AAAD0884C8}"/>
              </a:ext>
            </a:extLst>
          </p:cNvPr>
          <p:cNvSpPr txBox="1"/>
          <p:nvPr/>
        </p:nvSpPr>
        <p:spPr>
          <a:xfrm>
            <a:off x="4049419" y="251500"/>
            <a:ext cx="37886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</a:rPr>
              <a:t>Link Budget</a:t>
            </a:r>
          </a:p>
        </p:txBody>
      </p:sp>
    </p:spTree>
    <p:extLst>
      <p:ext uri="{BB962C8B-B14F-4D97-AF65-F5344CB8AC3E}">
        <p14:creationId xmlns:p14="http://schemas.microsoft.com/office/powerpoint/2010/main" val="108170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640080" cy="640080"/>
          </a:xfrm>
          <a:prstGeom prst="roundRect">
            <a:avLst>
              <a:gd name="adj" fmla="val 8571"/>
            </a:avLst>
          </a:prstGeom>
          <a:solidFill>
            <a:srgbClr val="0B1F33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92656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Wie lange dauert eine Nachricht? - Sendezeit je SF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502920" y="1170432"/>
            <a:ext cx="11185855" cy="0"/>
          </a:xfrm>
          <a:prstGeom prst="line">
            <a:avLst/>
          </a:prstGeom>
          <a:noFill/>
          <a:ln w="31750">
            <a:solidFill>
              <a:srgbClr val="00B4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 Communicators · HB9F Bern · 24.06.2026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0774375" y="64739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02920" y="1371600"/>
            <a:ext cx="6949440" cy="4389120"/>
          </a:xfrm>
          <a:prstGeom prst="roundRect">
            <a:avLst>
              <a:gd name="adj" fmla="val 1042"/>
            </a:avLst>
          </a:prstGeom>
          <a:solidFill>
            <a:srgbClr val="13314F"/>
          </a:solidFill>
          <a:ln w="12700">
            <a:solidFill>
              <a:srgbClr val="33485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1481328"/>
            <a:ext cx="6583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Sendezeit [s] je Spreading Factor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914400" y="4919472"/>
            <a:ext cx="6309360" cy="0"/>
          </a:xfrm>
          <a:prstGeom prst="line">
            <a:avLst/>
          </a:prstGeom>
          <a:noFill/>
          <a:ln w="12700">
            <a:solidFill>
              <a:srgbClr val="33485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24712" y="4805875"/>
            <a:ext cx="630936" cy="113597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12" name="Text 10"/>
          <p:cNvSpPr/>
          <p:nvPr/>
        </p:nvSpPr>
        <p:spPr>
          <a:xfrm>
            <a:off x="914400" y="4513267"/>
            <a:ext cx="1051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0.10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914400" y="4946904"/>
            <a:ext cx="1051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SF7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176272" y="4726358"/>
            <a:ext cx="630936" cy="193114"/>
          </a:xfrm>
          <a:prstGeom prst="rect">
            <a:avLst/>
          </a:prstGeom>
          <a:solidFill>
            <a:srgbClr val="00B4D8"/>
          </a:solidFill>
          <a:ln/>
        </p:spPr>
      </p:sp>
      <p:sp>
        <p:nvSpPr>
          <p:cNvPr id="15" name="Text 13"/>
          <p:cNvSpPr/>
          <p:nvPr/>
        </p:nvSpPr>
        <p:spPr>
          <a:xfrm>
            <a:off x="1965960" y="4433750"/>
            <a:ext cx="1051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0.17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965960" y="4946904"/>
            <a:ext cx="1051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SF8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227832" y="4544603"/>
            <a:ext cx="630936" cy="374869"/>
          </a:xfrm>
          <a:prstGeom prst="rect">
            <a:avLst/>
          </a:prstGeom>
          <a:solidFill>
            <a:srgbClr val="2BA6C7"/>
          </a:solidFill>
          <a:ln/>
        </p:spPr>
      </p:sp>
      <p:sp>
        <p:nvSpPr>
          <p:cNvPr id="18" name="Text 16"/>
          <p:cNvSpPr/>
          <p:nvPr/>
        </p:nvSpPr>
        <p:spPr>
          <a:xfrm>
            <a:off x="3017520" y="4251995"/>
            <a:ext cx="1051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0.33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017520" y="4946904"/>
            <a:ext cx="1051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SF9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279392" y="4215173"/>
            <a:ext cx="630936" cy="704299"/>
          </a:xfrm>
          <a:prstGeom prst="rect">
            <a:avLst/>
          </a:prstGeom>
          <a:solidFill>
            <a:srgbClr val="8FB9C4"/>
          </a:solidFill>
          <a:ln/>
        </p:spPr>
      </p:sp>
      <p:sp>
        <p:nvSpPr>
          <p:cNvPr id="21" name="Text 19"/>
          <p:cNvSpPr/>
          <p:nvPr/>
        </p:nvSpPr>
        <p:spPr>
          <a:xfrm>
            <a:off x="4069080" y="3922565"/>
            <a:ext cx="1051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0.62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069080" y="4946904"/>
            <a:ext cx="1051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SF10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330952" y="3431356"/>
            <a:ext cx="630936" cy="1488116"/>
          </a:xfrm>
          <a:prstGeom prst="rect">
            <a:avLst/>
          </a:prstGeom>
          <a:solidFill>
            <a:srgbClr val="F4A300"/>
          </a:solidFill>
          <a:ln/>
        </p:spPr>
      </p:sp>
      <p:sp>
        <p:nvSpPr>
          <p:cNvPr id="24" name="Text 22"/>
          <p:cNvSpPr/>
          <p:nvPr/>
        </p:nvSpPr>
        <p:spPr>
          <a:xfrm>
            <a:off x="5120640" y="3138748"/>
            <a:ext cx="1051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1.31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5120640" y="4946904"/>
            <a:ext cx="1051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SF11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382512" y="2306750"/>
            <a:ext cx="630936" cy="2612722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27" name="Text 25"/>
          <p:cNvSpPr/>
          <p:nvPr/>
        </p:nvSpPr>
        <p:spPr>
          <a:xfrm>
            <a:off x="6172200" y="2014142"/>
            <a:ext cx="1051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2.30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172200" y="4946904"/>
            <a:ext cx="10515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EAF1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SF12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685800" y="5440680"/>
            <a:ext cx="6583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50-Byte-Nachricht · BW 125 kHz · CR 4:5</a:t>
            </a:r>
            <a:endParaRPr lang="en-US" sz="1050" dirty="0"/>
          </a:p>
        </p:txBody>
      </p: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66390977-2E7B-76DF-3F2E-3098AD54B010}"/>
              </a:ext>
            </a:extLst>
          </p:cNvPr>
          <p:cNvGrpSpPr/>
          <p:nvPr/>
        </p:nvGrpSpPr>
        <p:grpSpPr>
          <a:xfrm>
            <a:off x="7680960" y="1554480"/>
            <a:ext cx="4007815" cy="1371600"/>
            <a:chOff x="7680960" y="1554480"/>
            <a:chExt cx="4007815" cy="1371600"/>
          </a:xfrm>
        </p:grpSpPr>
        <p:sp>
          <p:nvSpPr>
            <p:cNvPr id="30" name="Shape 28"/>
            <p:cNvSpPr/>
            <p:nvPr/>
          </p:nvSpPr>
          <p:spPr>
            <a:xfrm>
              <a:off x="7680960" y="1554480"/>
              <a:ext cx="109728" cy="1371600"/>
            </a:xfrm>
            <a:prstGeom prst="rect">
              <a:avLst/>
            </a:prstGeom>
            <a:solidFill>
              <a:srgbClr val="00B4D8"/>
            </a:solidFill>
            <a:ln/>
          </p:spPr>
        </p:sp>
        <p:sp>
          <p:nvSpPr>
            <p:cNvPr id="31" name="Text 29"/>
            <p:cNvSpPr/>
            <p:nvPr/>
          </p:nvSpPr>
          <p:spPr>
            <a:xfrm>
              <a:off x="7955280" y="1554480"/>
              <a:ext cx="3733495" cy="1371600"/>
            </a:xfrm>
            <a:prstGeom prst="rect">
              <a:avLst/>
            </a:prstGeom>
            <a:noFill/>
            <a:ln/>
          </p:spPr>
          <p:txBody>
            <a:bodyPr wrap="square" rtlCol="0" anchor="t"/>
            <a:lstStyle/>
            <a:p>
              <a:pPr marL="0" indent="0">
                <a:buNone/>
              </a:pPr>
              <a:r>
                <a:rPr lang="en-US" sz="18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Jede SF-Stufe ≈ verdoppelt die Sendezeit</a:t>
              </a:r>
              <a:endParaRPr lang="en-US" sz="1800" dirty="0"/>
            </a:p>
          </p:txBody>
        </p:sp>
      </p:grpSp>
      <p:sp>
        <p:nvSpPr>
          <p:cNvPr id="32" name="Shape 30"/>
          <p:cNvSpPr/>
          <p:nvPr/>
        </p:nvSpPr>
        <p:spPr>
          <a:xfrm>
            <a:off x="7680960" y="3108960"/>
            <a:ext cx="4007815" cy="2606040"/>
          </a:xfrm>
          <a:prstGeom prst="roundRect">
            <a:avLst>
              <a:gd name="adj" fmla="val 2807"/>
            </a:avLst>
          </a:prstGeom>
          <a:solidFill>
            <a:srgbClr val="0B1F33"/>
          </a:solidFill>
          <a:ln/>
        </p:spPr>
      </p:sp>
      <p:sp>
        <p:nvSpPr>
          <p:cNvPr id="33" name="Text 31"/>
          <p:cNvSpPr/>
          <p:nvPr/>
        </p:nvSpPr>
        <p:spPr>
          <a:xfrm>
            <a:off x="7872984" y="3291839"/>
            <a:ext cx="4224528" cy="294034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Folge fürs Mesh:</a:t>
            </a:r>
          </a:p>
          <a:p>
            <a:pPr marL="0" indent="0">
              <a:buNone/>
            </a:pPr>
            <a:r>
              <a:rPr lang="en-US" dirty="0">
                <a:solidFill>
                  <a:srgbClr val="DCE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Bei 1 % Duty Cycle passen bei SF12 nur ~15 solche Nachrichten pro Stunde durch den Kanal (bei SF7: ~370)</a:t>
            </a:r>
          </a:p>
          <a:p>
            <a:pPr marL="0" indent="0">
              <a:buNone/>
            </a:pPr>
            <a:r>
              <a:rPr lang="en-US" dirty="0">
                <a:solidFill>
                  <a:srgbClr val="DCE6E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Alle Knoten teilen sich denselben Kanal - lange Airtime verstopft das Mesh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384048"/>
            <a:ext cx="640080" cy="640080"/>
          </a:xfrm>
          <a:prstGeom prst="roundRect">
            <a:avLst>
              <a:gd name="adj" fmla="val 8571"/>
            </a:avLst>
          </a:prstGeom>
          <a:solidFill>
            <a:srgbClr val="0B1F33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384048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0B4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1325880" y="384048"/>
            <a:ext cx="9265615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LoRa ≠ LoRaWAN</a:t>
            </a:r>
            <a:endParaRPr lang="en-US" sz="2300" dirty="0"/>
          </a:p>
        </p:txBody>
      </p:sp>
      <p:sp>
        <p:nvSpPr>
          <p:cNvPr id="5" name="Shape 3"/>
          <p:cNvSpPr/>
          <p:nvPr/>
        </p:nvSpPr>
        <p:spPr>
          <a:xfrm>
            <a:off x="502920" y="1170432"/>
            <a:ext cx="11185855" cy="0"/>
          </a:xfrm>
          <a:prstGeom prst="line">
            <a:avLst/>
          </a:prstGeom>
          <a:noFill/>
          <a:ln w="31750">
            <a:solidFill>
              <a:srgbClr val="00B4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 Communicators · HB9F Bern · 24.06.2026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0774375" y="64739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900" dirty="0"/>
          </a:p>
        </p:txBody>
      </p:sp>
      <p:grpSp>
        <p:nvGrpSpPr>
          <p:cNvPr id="43" name="Gruppieren 42">
            <a:extLst>
              <a:ext uri="{FF2B5EF4-FFF2-40B4-BE49-F238E27FC236}">
                <a16:creationId xmlns:a16="http://schemas.microsoft.com/office/drawing/2014/main" id="{1283EEA9-D2C5-5041-B380-71C0ACC0A8AE}"/>
              </a:ext>
            </a:extLst>
          </p:cNvPr>
          <p:cNvGrpSpPr/>
          <p:nvPr/>
        </p:nvGrpSpPr>
        <p:grpSpPr>
          <a:xfrm>
            <a:off x="502920" y="1371600"/>
            <a:ext cx="5440680" cy="3200400"/>
            <a:chOff x="502920" y="1371600"/>
            <a:chExt cx="5440680" cy="3200400"/>
          </a:xfrm>
        </p:grpSpPr>
        <p:sp>
          <p:nvSpPr>
            <p:cNvPr id="8" name="Shape 6"/>
            <p:cNvSpPr/>
            <p:nvPr/>
          </p:nvSpPr>
          <p:spPr>
            <a:xfrm>
              <a:off x="502920" y="1371600"/>
              <a:ext cx="5440680" cy="3200400"/>
            </a:xfrm>
            <a:prstGeom prst="roundRect">
              <a:avLst>
                <a:gd name="adj" fmla="val 1714"/>
              </a:avLst>
            </a:prstGeom>
            <a:solidFill>
              <a:srgbClr val="13314F"/>
            </a:solidFill>
            <a:ln w="12700">
              <a:solidFill>
                <a:srgbClr val="33485C"/>
              </a:solidFill>
              <a:prstDash val="solid"/>
            </a:ln>
          </p:spPr>
        </p:sp>
        <p:sp>
          <p:nvSpPr>
            <p:cNvPr id="9" name="Text 7"/>
            <p:cNvSpPr/>
            <p:nvPr/>
          </p:nvSpPr>
          <p:spPr>
            <a:xfrm>
              <a:off x="685800" y="1481328"/>
              <a:ext cx="507492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LoRaWAN  (Stern-Topologie)</a:t>
              </a:r>
              <a:endParaRPr lang="en-US" sz="1400" dirty="0"/>
            </a:p>
          </p:txBody>
        </p:sp>
        <p:sp>
          <p:nvSpPr>
            <p:cNvPr id="10" name="Shape 8"/>
            <p:cNvSpPr/>
            <p:nvPr/>
          </p:nvSpPr>
          <p:spPr>
            <a:xfrm>
              <a:off x="886968" y="2350008"/>
              <a:ext cx="237744" cy="237744"/>
            </a:xfrm>
            <a:prstGeom prst="ellipse">
              <a:avLst/>
            </a:prstGeom>
            <a:solidFill>
              <a:srgbClr val="00B4D8"/>
            </a:solidFill>
            <a:ln w="19050">
              <a:solidFill>
                <a:srgbClr val="13314F"/>
              </a:solidFill>
              <a:prstDash val="solid"/>
            </a:ln>
          </p:spPr>
        </p:sp>
        <p:sp>
          <p:nvSpPr>
            <p:cNvPr id="11" name="Shape 9"/>
            <p:cNvSpPr/>
            <p:nvPr/>
          </p:nvSpPr>
          <p:spPr>
            <a:xfrm>
              <a:off x="1124712" y="2468880"/>
              <a:ext cx="1069848" cy="640080"/>
            </a:xfrm>
            <a:prstGeom prst="line">
              <a:avLst/>
            </a:prstGeom>
            <a:noFill/>
            <a:ln w="12700">
              <a:solidFill>
                <a:srgbClr val="5A6B7B"/>
              </a:solidFill>
              <a:prstDash val="solid"/>
            </a:ln>
          </p:spPr>
        </p:sp>
        <p:sp>
          <p:nvSpPr>
            <p:cNvPr id="12" name="Shape 10"/>
            <p:cNvSpPr/>
            <p:nvPr/>
          </p:nvSpPr>
          <p:spPr>
            <a:xfrm>
              <a:off x="886968" y="2990088"/>
              <a:ext cx="237744" cy="237744"/>
            </a:xfrm>
            <a:prstGeom prst="ellipse">
              <a:avLst/>
            </a:prstGeom>
            <a:solidFill>
              <a:srgbClr val="00B4D8"/>
            </a:solidFill>
            <a:ln w="19050">
              <a:solidFill>
                <a:srgbClr val="13314F"/>
              </a:solidFill>
              <a:prstDash val="solid"/>
            </a:ln>
          </p:spPr>
        </p:sp>
        <p:sp>
          <p:nvSpPr>
            <p:cNvPr id="13" name="Shape 11"/>
            <p:cNvSpPr/>
            <p:nvPr/>
          </p:nvSpPr>
          <p:spPr>
            <a:xfrm flipV="1">
              <a:off x="1124712" y="3108960"/>
              <a:ext cx="1069848" cy="0"/>
            </a:xfrm>
            <a:prstGeom prst="line">
              <a:avLst/>
            </a:prstGeom>
            <a:noFill/>
            <a:ln w="12700">
              <a:solidFill>
                <a:srgbClr val="5A6B7B"/>
              </a:solidFill>
              <a:prstDash val="solid"/>
            </a:ln>
          </p:spPr>
        </p:sp>
        <p:sp>
          <p:nvSpPr>
            <p:cNvPr id="14" name="Shape 12"/>
            <p:cNvSpPr/>
            <p:nvPr/>
          </p:nvSpPr>
          <p:spPr>
            <a:xfrm>
              <a:off x="886968" y="3630168"/>
              <a:ext cx="237744" cy="237744"/>
            </a:xfrm>
            <a:prstGeom prst="ellipse">
              <a:avLst/>
            </a:prstGeom>
            <a:solidFill>
              <a:srgbClr val="00B4D8"/>
            </a:solidFill>
            <a:ln w="19050">
              <a:solidFill>
                <a:srgbClr val="13314F"/>
              </a:solidFill>
              <a:prstDash val="solid"/>
            </a:ln>
          </p:spPr>
        </p:sp>
        <p:sp>
          <p:nvSpPr>
            <p:cNvPr id="15" name="Shape 13"/>
            <p:cNvSpPr/>
            <p:nvPr/>
          </p:nvSpPr>
          <p:spPr>
            <a:xfrm flipV="1">
              <a:off x="1124712" y="3108960"/>
              <a:ext cx="1069848" cy="640080"/>
            </a:xfrm>
            <a:prstGeom prst="line">
              <a:avLst/>
            </a:prstGeom>
            <a:noFill/>
            <a:ln w="12700">
              <a:solidFill>
                <a:srgbClr val="5A6B7B"/>
              </a:solidFill>
              <a:prstDash val="solid"/>
            </a:ln>
          </p:spPr>
        </p:sp>
        <p:sp>
          <p:nvSpPr>
            <p:cNvPr id="16" name="Shape 14"/>
            <p:cNvSpPr/>
            <p:nvPr/>
          </p:nvSpPr>
          <p:spPr>
            <a:xfrm>
              <a:off x="2194560" y="2852928"/>
              <a:ext cx="914400" cy="512064"/>
            </a:xfrm>
            <a:prstGeom prst="roundRect">
              <a:avLst>
                <a:gd name="adj" fmla="val 8929"/>
              </a:avLst>
            </a:prstGeom>
            <a:solidFill>
              <a:srgbClr val="13314F"/>
            </a:solidFill>
            <a:ln/>
          </p:spPr>
        </p:sp>
        <p:sp>
          <p:nvSpPr>
            <p:cNvPr id="17" name="Text 15"/>
            <p:cNvSpPr/>
            <p:nvPr/>
          </p:nvSpPr>
          <p:spPr>
            <a:xfrm>
              <a:off x="2194560" y="2852928"/>
              <a:ext cx="914400" cy="51206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900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Gateway</a:t>
              </a:r>
              <a:endParaRPr lang="en-US" sz="900" dirty="0"/>
            </a:p>
          </p:txBody>
        </p:sp>
        <p:sp>
          <p:nvSpPr>
            <p:cNvPr id="18" name="Shape 16"/>
            <p:cNvSpPr/>
            <p:nvPr/>
          </p:nvSpPr>
          <p:spPr>
            <a:xfrm>
              <a:off x="3108960" y="3108960"/>
              <a:ext cx="457200" cy="0"/>
            </a:xfrm>
            <a:prstGeom prst="line">
              <a:avLst/>
            </a:prstGeom>
            <a:noFill/>
            <a:ln w="19050">
              <a:solidFill>
                <a:srgbClr val="5A6B7B"/>
              </a:solidFill>
              <a:prstDash val="solid"/>
            </a:ln>
          </p:spPr>
        </p:sp>
        <p:sp>
          <p:nvSpPr>
            <p:cNvPr id="19" name="Shape 17"/>
            <p:cNvSpPr/>
            <p:nvPr/>
          </p:nvSpPr>
          <p:spPr>
            <a:xfrm>
              <a:off x="3566160" y="2852928"/>
              <a:ext cx="914400" cy="512064"/>
            </a:xfrm>
            <a:prstGeom prst="roundRect">
              <a:avLst>
                <a:gd name="adj" fmla="val 8929"/>
              </a:avLst>
            </a:prstGeom>
            <a:solidFill>
              <a:srgbClr val="13314F"/>
            </a:solidFill>
            <a:ln/>
          </p:spPr>
        </p:sp>
        <p:sp>
          <p:nvSpPr>
            <p:cNvPr id="20" name="Text 18"/>
            <p:cNvSpPr/>
            <p:nvPr/>
          </p:nvSpPr>
          <p:spPr>
            <a:xfrm>
              <a:off x="3566160" y="2852928"/>
              <a:ext cx="914400" cy="51206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900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Server</a:t>
              </a:r>
              <a:endParaRPr lang="en-US" sz="900" dirty="0"/>
            </a:p>
          </p:txBody>
        </p:sp>
        <p:sp>
          <p:nvSpPr>
            <p:cNvPr id="21" name="Shape 19"/>
            <p:cNvSpPr/>
            <p:nvPr/>
          </p:nvSpPr>
          <p:spPr>
            <a:xfrm>
              <a:off x="4480560" y="3108960"/>
              <a:ext cx="411480" cy="0"/>
            </a:xfrm>
            <a:prstGeom prst="line">
              <a:avLst/>
            </a:prstGeom>
            <a:noFill/>
            <a:ln w="19050">
              <a:solidFill>
                <a:srgbClr val="5A6B7B"/>
              </a:solidFill>
              <a:prstDash val="solid"/>
            </a:ln>
          </p:spPr>
        </p:sp>
        <p:sp>
          <p:nvSpPr>
            <p:cNvPr id="22" name="Shape 20"/>
            <p:cNvSpPr/>
            <p:nvPr/>
          </p:nvSpPr>
          <p:spPr>
            <a:xfrm>
              <a:off x="4892040" y="2834640"/>
              <a:ext cx="868680" cy="548640"/>
            </a:xfrm>
            <a:prstGeom prst="ellipse">
              <a:avLst/>
            </a:prstGeom>
            <a:solidFill>
              <a:srgbClr val="00B4D8"/>
            </a:solidFill>
            <a:ln/>
          </p:spPr>
        </p:sp>
        <p:sp>
          <p:nvSpPr>
            <p:cNvPr id="23" name="Text 21"/>
            <p:cNvSpPr/>
            <p:nvPr/>
          </p:nvSpPr>
          <p:spPr>
            <a:xfrm>
              <a:off x="4892040" y="2834640"/>
              <a:ext cx="868680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900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Cloud</a:t>
              </a:r>
              <a:endParaRPr lang="en-US" sz="900" dirty="0"/>
            </a:p>
          </p:txBody>
        </p:sp>
        <p:sp>
          <p:nvSpPr>
            <p:cNvPr id="24" name="Text 22"/>
            <p:cNvSpPr/>
            <p:nvPr/>
          </p:nvSpPr>
          <p:spPr>
            <a:xfrm>
              <a:off x="685800" y="3931920"/>
              <a:ext cx="5074920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200" i="1" dirty="0">
                  <a:solidFill>
                    <a:srgbClr val="B6C4D2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Sensoren → Gateway → Server → Internet (TTN). IoT, Uplink-lastig, Provider nötig.</a:t>
              </a:r>
              <a:endParaRPr lang="en-US" sz="1200" dirty="0"/>
            </a:p>
          </p:txBody>
        </p:sp>
      </p:grpSp>
      <p:grpSp>
        <p:nvGrpSpPr>
          <p:cNvPr id="44" name="Gruppieren 43">
            <a:extLst>
              <a:ext uri="{FF2B5EF4-FFF2-40B4-BE49-F238E27FC236}">
                <a16:creationId xmlns:a16="http://schemas.microsoft.com/office/drawing/2014/main" id="{B81B5A3D-50E3-0157-3FE7-34DE050D1048}"/>
              </a:ext>
            </a:extLst>
          </p:cNvPr>
          <p:cNvGrpSpPr/>
          <p:nvPr/>
        </p:nvGrpSpPr>
        <p:grpSpPr>
          <a:xfrm>
            <a:off x="6263640" y="1371600"/>
            <a:ext cx="5440680" cy="3200400"/>
            <a:chOff x="6263640" y="1371600"/>
            <a:chExt cx="5440680" cy="3200400"/>
          </a:xfrm>
        </p:grpSpPr>
        <p:sp>
          <p:nvSpPr>
            <p:cNvPr id="25" name="Shape 23"/>
            <p:cNvSpPr/>
            <p:nvPr/>
          </p:nvSpPr>
          <p:spPr>
            <a:xfrm>
              <a:off x="6263640" y="1371600"/>
              <a:ext cx="5440680" cy="3200400"/>
            </a:xfrm>
            <a:prstGeom prst="roundRect">
              <a:avLst>
                <a:gd name="adj" fmla="val 1714"/>
              </a:avLst>
            </a:prstGeom>
            <a:solidFill>
              <a:srgbClr val="13314F"/>
            </a:solidFill>
            <a:ln w="12700">
              <a:solidFill>
                <a:srgbClr val="33485C"/>
              </a:solidFill>
              <a:prstDash val="solid"/>
            </a:ln>
          </p:spPr>
        </p:sp>
        <p:sp>
          <p:nvSpPr>
            <p:cNvPr id="26" name="Text 24"/>
            <p:cNvSpPr/>
            <p:nvPr/>
          </p:nvSpPr>
          <p:spPr>
            <a:xfrm>
              <a:off x="6446520" y="1481328"/>
              <a:ext cx="5074920" cy="3200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LoRa-Mesh  (Meshtastic &amp; Co.)</a:t>
              </a:r>
              <a:endParaRPr lang="en-US" sz="1400" dirty="0"/>
            </a:p>
          </p:txBody>
        </p:sp>
        <p:sp>
          <p:nvSpPr>
            <p:cNvPr id="27" name="Shape 25"/>
            <p:cNvSpPr/>
            <p:nvPr/>
          </p:nvSpPr>
          <p:spPr>
            <a:xfrm flipV="1">
              <a:off x="7360920" y="2423160"/>
              <a:ext cx="1280160" cy="182880"/>
            </a:xfrm>
            <a:prstGeom prst="line">
              <a:avLst/>
            </a:prstGeom>
            <a:noFill/>
            <a:ln w="15875">
              <a:solidFill>
                <a:srgbClr val="00B4D8"/>
              </a:solidFill>
              <a:prstDash val="solid"/>
            </a:ln>
          </p:spPr>
        </p:sp>
        <p:sp>
          <p:nvSpPr>
            <p:cNvPr id="28" name="Shape 26"/>
            <p:cNvSpPr/>
            <p:nvPr/>
          </p:nvSpPr>
          <p:spPr>
            <a:xfrm>
              <a:off x="8641080" y="2423160"/>
              <a:ext cx="1371600" cy="320040"/>
            </a:xfrm>
            <a:prstGeom prst="line">
              <a:avLst/>
            </a:prstGeom>
            <a:noFill/>
            <a:ln w="15875">
              <a:solidFill>
                <a:srgbClr val="00B4D8"/>
              </a:solidFill>
              <a:prstDash val="solid"/>
            </a:ln>
          </p:spPr>
        </p:sp>
        <p:sp>
          <p:nvSpPr>
            <p:cNvPr id="29" name="Shape 27"/>
            <p:cNvSpPr/>
            <p:nvPr/>
          </p:nvSpPr>
          <p:spPr>
            <a:xfrm>
              <a:off x="7360920" y="2606040"/>
              <a:ext cx="365760" cy="1005840"/>
            </a:xfrm>
            <a:prstGeom prst="line">
              <a:avLst/>
            </a:prstGeom>
            <a:noFill/>
            <a:ln w="15875">
              <a:solidFill>
                <a:srgbClr val="00B4D8"/>
              </a:solidFill>
              <a:prstDash val="solid"/>
            </a:ln>
          </p:spPr>
        </p:sp>
        <p:sp>
          <p:nvSpPr>
            <p:cNvPr id="30" name="Shape 28"/>
            <p:cNvSpPr/>
            <p:nvPr/>
          </p:nvSpPr>
          <p:spPr>
            <a:xfrm>
              <a:off x="7726680" y="3611880"/>
              <a:ext cx="1371600" cy="45720"/>
            </a:xfrm>
            <a:prstGeom prst="line">
              <a:avLst/>
            </a:prstGeom>
            <a:noFill/>
            <a:ln w="15875">
              <a:solidFill>
                <a:srgbClr val="00B4D8"/>
              </a:solidFill>
              <a:prstDash val="solid"/>
            </a:ln>
          </p:spPr>
        </p:sp>
        <p:sp>
          <p:nvSpPr>
            <p:cNvPr id="31" name="Shape 29"/>
            <p:cNvSpPr/>
            <p:nvPr/>
          </p:nvSpPr>
          <p:spPr>
            <a:xfrm>
              <a:off x="8641080" y="2423160"/>
              <a:ext cx="457200" cy="1234440"/>
            </a:xfrm>
            <a:prstGeom prst="line">
              <a:avLst/>
            </a:prstGeom>
            <a:noFill/>
            <a:ln w="15875">
              <a:solidFill>
                <a:srgbClr val="00B4D8"/>
              </a:solidFill>
              <a:prstDash val="solid"/>
            </a:ln>
          </p:spPr>
        </p:sp>
        <p:sp>
          <p:nvSpPr>
            <p:cNvPr id="32" name="Shape 30"/>
            <p:cNvSpPr/>
            <p:nvPr/>
          </p:nvSpPr>
          <p:spPr>
            <a:xfrm flipV="1">
              <a:off x="9098280" y="3520440"/>
              <a:ext cx="1188720" cy="137160"/>
            </a:xfrm>
            <a:prstGeom prst="line">
              <a:avLst/>
            </a:prstGeom>
            <a:noFill/>
            <a:ln w="15875">
              <a:solidFill>
                <a:srgbClr val="00B4D8"/>
              </a:solidFill>
              <a:prstDash val="solid"/>
            </a:ln>
          </p:spPr>
        </p:sp>
        <p:sp>
          <p:nvSpPr>
            <p:cNvPr id="33" name="Shape 31"/>
            <p:cNvSpPr/>
            <p:nvPr/>
          </p:nvSpPr>
          <p:spPr>
            <a:xfrm>
              <a:off x="10012680" y="2743200"/>
              <a:ext cx="274320" cy="777240"/>
            </a:xfrm>
            <a:prstGeom prst="line">
              <a:avLst/>
            </a:prstGeom>
            <a:noFill/>
            <a:ln w="15875">
              <a:solidFill>
                <a:srgbClr val="00B4D8"/>
              </a:solidFill>
              <a:prstDash val="solid"/>
            </a:ln>
          </p:spPr>
        </p:sp>
        <p:sp>
          <p:nvSpPr>
            <p:cNvPr id="34" name="Shape 32"/>
            <p:cNvSpPr/>
            <p:nvPr/>
          </p:nvSpPr>
          <p:spPr>
            <a:xfrm>
              <a:off x="7223760" y="2468880"/>
              <a:ext cx="274320" cy="274320"/>
            </a:xfrm>
            <a:prstGeom prst="ellipse">
              <a:avLst/>
            </a:prstGeom>
            <a:solidFill>
              <a:srgbClr val="F4A300"/>
            </a:solidFill>
            <a:ln w="19050">
              <a:solidFill>
                <a:srgbClr val="13314F"/>
              </a:solidFill>
              <a:prstDash val="solid"/>
            </a:ln>
          </p:spPr>
        </p:sp>
        <p:sp>
          <p:nvSpPr>
            <p:cNvPr id="35" name="Shape 33"/>
            <p:cNvSpPr/>
            <p:nvPr/>
          </p:nvSpPr>
          <p:spPr>
            <a:xfrm>
              <a:off x="8503920" y="2286000"/>
              <a:ext cx="274320" cy="274320"/>
            </a:xfrm>
            <a:prstGeom prst="ellipse">
              <a:avLst/>
            </a:prstGeom>
            <a:solidFill>
              <a:srgbClr val="F4A300"/>
            </a:solidFill>
            <a:ln w="19050">
              <a:solidFill>
                <a:srgbClr val="13314F"/>
              </a:solidFill>
              <a:prstDash val="solid"/>
            </a:ln>
          </p:spPr>
        </p:sp>
        <p:sp>
          <p:nvSpPr>
            <p:cNvPr id="36" name="Shape 34"/>
            <p:cNvSpPr/>
            <p:nvPr/>
          </p:nvSpPr>
          <p:spPr>
            <a:xfrm>
              <a:off x="9875520" y="2606040"/>
              <a:ext cx="274320" cy="274320"/>
            </a:xfrm>
            <a:prstGeom prst="ellipse">
              <a:avLst/>
            </a:prstGeom>
            <a:solidFill>
              <a:srgbClr val="F4A300"/>
            </a:solidFill>
            <a:ln w="19050">
              <a:solidFill>
                <a:srgbClr val="13314F"/>
              </a:solidFill>
              <a:prstDash val="solid"/>
            </a:ln>
          </p:spPr>
        </p:sp>
        <p:sp>
          <p:nvSpPr>
            <p:cNvPr id="37" name="Shape 35"/>
            <p:cNvSpPr/>
            <p:nvPr/>
          </p:nvSpPr>
          <p:spPr>
            <a:xfrm>
              <a:off x="7589520" y="3474720"/>
              <a:ext cx="274320" cy="274320"/>
            </a:xfrm>
            <a:prstGeom prst="ellipse">
              <a:avLst/>
            </a:prstGeom>
            <a:solidFill>
              <a:srgbClr val="F4A300"/>
            </a:solidFill>
            <a:ln w="19050">
              <a:solidFill>
                <a:srgbClr val="13314F"/>
              </a:solidFill>
              <a:prstDash val="solid"/>
            </a:ln>
          </p:spPr>
        </p:sp>
        <p:sp>
          <p:nvSpPr>
            <p:cNvPr id="38" name="Shape 36"/>
            <p:cNvSpPr/>
            <p:nvPr/>
          </p:nvSpPr>
          <p:spPr>
            <a:xfrm>
              <a:off x="8961120" y="3520440"/>
              <a:ext cx="274320" cy="274320"/>
            </a:xfrm>
            <a:prstGeom prst="ellipse">
              <a:avLst/>
            </a:prstGeom>
            <a:solidFill>
              <a:srgbClr val="F4A300"/>
            </a:solidFill>
            <a:ln w="19050">
              <a:solidFill>
                <a:srgbClr val="13314F"/>
              </a:solidFill>
              <a:prstDash val="solid"/>
            </a:ln>
          </p:spPr>
        </p:sp>
        <p:sp>
          <p:nvSpPr>
            <p:cNvPr id="39" name="Shape 37"/>
            <p:cNvSpPr/>
            <p:nvPr/>
          </p:nvSpPr>
          <p:spPr>
            <a:xfrm>
              <a:off x="10149840" y="3383280"/>
              <a:ext cx="274320" cy="274320"/>
            </a:xfrm>
            <a:prstGeom prst="ellipse">
              <a:avLst/>
            </a:prstGeom>
            <a:solidFill>
              <a:srgbClr val="F4A300"/>
            </a:solidFill>
            <a:ln w="19050">
              <a:solidFill>
                <a:srgbClr val="13314F"/>
              </a:solidFill>
              <a:prstDash val="solid"/>
            </a:ln>
          </p:spPr>
        </p:sp>
        <p:sp>
          <p:nvSpPr>
            <p:cNvPr id="40" name="Text 38"/>
            <p:cNvSpPr/>
            <p:nvPr/>
          </p:nvSpPr>
          <p:spPr>
            <a:xfrm>
              <a:off x="6446520" y="3931920"/>
              <a:ext cx="5074920" cy="5486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200" i="1" dirty="0">
                  <a:solidFill>
                    <a:srgbClr val="B6C4D2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Geräte reden direkt / Multi-Hop. Kein Server, </a:t>
              </a:r>
              <a:r>
                <a:rPr lang="en-US" sz="1200" i="1" dirty="0" err="1">
                  <a:solidFill>
                    <a:srgbClr val="B6C4D2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autark</a:t>
              </a:r>
              <a:r>
                <a:rPr lang="en-US" sz="1200" i="1" dirty="0">
                  <a:solidFill>
                    <a:srgbClr val="B6C4D2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 - Chat + Position.</a:t>
              </a:r>
              <a:endParaRPr lang="en-US" sz="1200" dirty="0"/>
            </a:p>
          </p:txBody>
        </p:sp>
      </p:grpSp>
      <p:grpSp>
        <p:nvGrpSpPr>
          <p:cNvPr id="45" name="Gruppieren 44">
            <a:extLst>
              <a:ext uri="{FF2B5EF4-FFF2-40B4-BE49-F238E27FC236}">
                <a16:creationId xmlns:a16="http://schemas.microsoft.com/office/drawing/2014/main" id="{416B71C9-3D1E-B0EB-5643-B16B1C544AA0}"/>
              </a:ext>
            </a:extLst>
          </p:cNvPr>
          <p:cNvGrpSpPr/>
          <p:nvPr/>
        </p:nvGrpSpPr>
        <p:grpSpPr>
          <a:xfrm>
            <a:off x="502920" y="4800600"/>
            <a:ext cx="11185855" cy="1005840"/>
            <a:chOff x="502920" y="4800600"/>
            <a:chExt cx="11185855" cy="1005840"/>
          </a:xfrm>
        </p:grpSpPr>
        <p:sp>
          <p:nvSpPr>
            <p:cNvPr id="41" name="Shape 39"/>
            <p:cNvSpPr/>
            <p:nvPr/>
          </p:nvSpPr>
          <p:spPr>
            <a:xfrm>
              <a:off x="502920" y="4800600"/>
              <a:ext cx="11185855" cy="1005840"/>
            </a:xfrm>
            <a:prstGeom prst="roundRect">
              <a:avLst>
                <a:gd name="adj" fmla="val 7273"/>
              </a:avLst>
            </a:prstGeom>
            <a:solidFill>
              <a:srgbClr val="0B1F33"/>
            </a:solidFill>
            <a:ln/>
          </p:spPr>
        </p:sp>
        <p:sp>
          <p:nvSpPr>
            <p:cNvPr id="42" name="Text 40"/>
            <p:cNvSpPr/>
            <p:nvPr/>
          </p:nvSpPr>
          <p:spPr>
            <a:xfrm>
              <a:off x="868680" y="4800600"/>
              <a:ext cx="10454335" cy="100584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b="1" dirty="0">
                  <a:solidFill>
                    <a:srgbClr val="FFFFFF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Gleiche Funk-Modulation (LoRa-PHY) - komplett andere Architektur.  </a:t>
              </a:r>
              <a:r>
                <a:rPr lang="en-US" dirty="0">
                  <a:solidFill>
                    <a:srgbClr val="F4A300"/>
                  </a:solidFill>
                  <a:latin typeface="Arial" pitchFamily="34" charset="0"/>
                  <a:ea typeface="Arial" pitchFamily="34" charset="-122"/>
                  <a:cs typeface="Arial" pitchFamily="34" charset="-120"/>
                </a:rPr>
                <a:t>Die Mesh-Produkte nutzen NICHT das LoRaWAN-Netz.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1F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11185855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0B4D8"/>
                </a:solidFill>
                <a:latin typeface="Arial" pitchFamily="34" charset="0"/>
                <a:cs typeface="Arial" pitchFamily="34" charset="-120"/>
              </a:rPr>
              <a:t>3</a:t>
            </a: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· LoRa vs. klassische Amateurfunk-Modulationen</a:t>
            </a:r>
            <a:endParaRPr lang="en-US" sz="2100" dirty="0"/>
          </a:p>
        </p:txBody>
      </p:sp>
      <p:sp>
        <p:nvSpPr>
          <p:cNvPr id="3" name="Shape 1"/>
          <p:cNvSpPr/>
          <p:nvPr/>
        </p:nvSpPr>
        <p:spPr>
          <a:xfrm>
            <a:off x="502920" y="804672"/>
            <a:ext cx="11185855" cy="0"/>
          </a:xfrm>
          <a:prstGeom prst="line">
            <a:avLst/>
          </a:prstGeom>
          <a:noFill/>
          <a:ln w="25400">
            <a:solidFill>
              <a:srgbClr val="00B4D8"/>
            </a:solidFill>
            <a:prstDash val="solid"/>
          </a:ln>
        </p:spPr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508825"/>
              </p:ext>
            </p:extLst>
          </p:nvPr>
        </p:nvGraphicFramePr>
        <p:xfrm>
          <a:off x="502920" y="914400"/>
          <a:ext cx="11183111" cy="4626864"/>
        </p:xfrm>
        <a:graphic>
          <a:graphicData uri="http://schemas.openxmlformats.org/drawingml/2006/table">
            <a:tbl>
              <a:tblPr/>
              <a:tblGrid>
                <a:gridCol w="2327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3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15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738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6771">
                  <a:extLst>
                    <a:ext uri="{9D8B030D-6E8A-4147-A177-3AD203B41FA5}">
                      <a16:colId xmlns:a16="http://schemas.microsoft.com/office/drawing/2014/main" val="3788448384"/>
                    </a:ext>
                  </a:extLst>
                </a:gridCol>
                <a:gridCol w="15499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80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062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Betriebsart</a:t>
                      </a:r>
                      <a:endParaRPr lang="en-US" sz="1100" dirty="0"/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F3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BW</a:t>
                      </a:r>
                      <a:endParaRPr lang="en-US" sz="1100" dirty="0"/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F3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Datenrate</a:t>
                      </a:r>
                      <a:endParaRPr lang="en-US" sz="1100" dirty="0"/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F3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min. SNR</a:t>
                      </a:r>
                      <a:endParaRPr lang="en-US" sz="1100" dirty="0"/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F3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kern="1200" dirty="0" err="1">
                          <a:solidFill>
                            <a:srgbClr val="FFFFFF"/>
                          </a:solidFill>
                          <a:latin typeface="+mn-lt"/>
                          <a:ea typeface="+mn-ea"/>
                          <a:cs typeface="+mn-cs"/>
                        </a:rPr>
                        <a:t>Sendeleistung</a:t>
                      </a:r>
                      <a:endParaRPr lang="en-US" sz="1100" b="1" kern="1200" dirty="0">
                        <a:solidFill>
                          <a:srgbClr val="FFFFFF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F3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Empfindl.</a:t>
                      </a:r>
                      <a:endParaRPr lang="en-US" sz="1100" dirty="0"/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F3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Link-Budget*</a:t>
                      </a:r>
                      <a:endParaRPr lang="en-US" sz="1100" dirty="0"/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1F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SSB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4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~2,4 kHz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4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Sprache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4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0 … +6 dB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4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H" sz="1200" kern="1200" dirty="0">
                          <a:solidFill>
                            <a:srgbClr val="EAF1F7"/>
                          </a:solidFill>
                          <a:latin typeface="Consolas" pitchFamily="34" charset="0"/>
                        </a:rPr>
                        <a:t>50 dBm (100 W)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4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−122 dBm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4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172 dB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FM (NBFM)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12,5 kHz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Sprache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+8 … +10 dB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H" sz="1200" kern="1200" dirty="0">
                          <a:solidFill>
                            <a:srgbClr val="EAF1F7"/>
                          </a:solidFill>
                          <a:latin typeface="Consolas" pitchFamily="34" charset="0"/>
                        </a:rPr>
                        <a:t>  37 dBm (5 W)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−119 dBm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156 dB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CW (Morse) 20 WpM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4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~100 Hz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4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~16 Bd · 1,7 Z/s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4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−10 … −15 dB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4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H" sz="1200" kern="1200" dirty="0">
                          <a:solidFill>
                            <a:srgbClr val="EAF1F7"/>
                          </a:solidFill>
                          <a:latin typeface="Consolas" pitchFamily="34" charset="0"/>
                        </a:rPr>
                        <a:t>  50 dBm (100 W)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4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−138 dBm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4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188 dB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FT8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~50 Hz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≈ 6 bit/s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−21 dB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H" sz="1200" kern="1200" dirty="0">
                          <a:solidFill>
                            <a:srgbClr val="EAF1F7"/>
                          </a:solidFill>
                          <a:latin typeface="Consolas" pitchFamily="34" charset="0"/>
                        </a:rPr>
                        <a:t>  50 dBm (100 W)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−148 dBm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198 dB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WSPR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4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~6 Hz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4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50 bit / 110 s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4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−28 … −31 dB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4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H" sz="1200" kern="1200" dirty="0">
                          <a:solidFill>
                            <a:srgbClr val="EAF1F7"/>
                          </a:solidFill>
                          <a:latin typeface="Consolas" pitchFamily="34" charset="0"/>
                        </a:rPr>
                        <a:t>  37 dBm (5 W)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4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−150 dBm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4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187 dB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Packet / APRS (2M)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~12 kHz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1200 Bd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+8 … +10 dB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H" sz="1200" kern="1200" dirty="0">
                          <a:solidFill>
                            <a:srgbClr val="EAF1F7"/>
                          </a:solidFill>
                          <a:latin typeface="Consolas" pitchFamily="34" charset="0"/>
                        </a:rPr>
                        <a:t>  37 dBm (5 W)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−118 dBm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155 dB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EAF1F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MeshCore „Narrow“  SF8/62,5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A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62,5 kHz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A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~0,98 kbit/s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A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−10 dB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A5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H" sz="1200" kern="1200" dirty="0">
                          <a:solidFill>
                            <a:srgbClr val="EAF1F7"/>
                          </a:solidFill>
                          <a:latin typeface="Consolas" pitchFamily="34" charset="0"/>
                        </a:rPr>
                        <a:t>  15 dBm (32 </a:t>
                      </a:r>
                      <a:r>
                        <a:rPr lang="en-CH" sz="1200" kern="1200" dirty="0" err="1">
                          <a:solidFill>
                            <a:srgbClr val="EAF1F7"/>
                          </a:solidFill>
                          <a:latin typeface="Consolas" pitchFamily="34" charset="0"/>
                        </a:rPr>
                        <a:t>mW</a:t>
                      </a:r>
                      <a:r>
                        <a:rPr lang="en-CH" sz="1200" kern="1200" dirty="0">
                          <a:solidFill>
                            <a:srgbClr val="EAF1F7"/>
                          </a:solidFill>
                          <a:latin typeface="Consolas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A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−130 dBm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A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145 dB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A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EAF1F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Meshtastic „LongFast“  SF11/250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A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250 kHz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A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~1,07 kbit/s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A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−17,5 dB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A5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H" sz="1200" kern="1200" dirty="0">
                          <a:solidFill>
                            <a:srgbClr val="EAF1F7"/>
                          </a:solidFill>
                          <a:latin typeface="Consolas" pitchFamily="34" charset="0"/>
                        </a:rPr>
                        <a:t>  15 dBm (32 </a:t>
                      </a:r>
                      <a:r>
                        <a:rPr lang="en-CH" sz="1200" kern="1200" dirty="0" err="1">
                          <a:solidFill>
                            <a:srgbClr val="EAF1F7"/>
                          </a:solidFill>
                          <a:latin typeface="Consolas" pitchFamily="34" charset="0"/>
                        </a:rPr>
                        <a:t>mW</a:t>
                      </a:r>
                      <a:r>
                        <a:rPr lang="en-CH" sz="1200" kern="1200" dirty="0">
                          <a:solidFill>
                            <a:srgbClr val="EAF1F7"/>
                          </a:solidFill>
                          <a:latin typeface="Consolas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A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−131 dBm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A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146 dB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A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EAF1F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MeshCom (Ham 70 cm)  SF12/125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A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125 kHz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A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~183 bit/s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A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−20 dB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A5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H" sz="1200" kern="1200" dirty="0">
                          <a:solidFill>
                            <a:srgbClr val="EAF1F7"/>
                          </a:solidFill>
                          <a:latin typeface="Consolas" pitchFamily="34" charset="0"/>
                        </a:rPr>
                        <a:t>  15 dBm (32 </a:t>
                      </a:r>
                      <a:r>
                        <a:rPr lang="en-CH" sz="1200" kern="1200" dirty="0" err="1">
                          <a:solidFill>
                            <a:srgbClr val="EAF1F7"/>
                          </a:solidFill>
                          <a:latin typeface="Consolas" pitchFamily="34" charset="0"/>
                        </a:rPr>
                        <a:t>mW</a:t>
                      </a:r>
                      <a:r>
                        <a:rPr lang="en-CH" sz="1200" kern="1200" dirty="0">
                          <a:solidFill>
                            <a:srgbClr val="EAF1F7"/>
                          </a:solidFill>
                          <a:latin typeface="Consolas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A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−137 dBm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A5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152 dB⁺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3A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LoRa-Limit  SF12/7,8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7,8 kHz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~18 bit/s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−20 dB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CH" sz="1200" kern="1200" dirty="0">
                          <a:solidFill>
                            <a:srgbClr val="EAF1F7"/>
                          </a:solidFill>
                          <a:latin typeface="Consolas" pitchFamily="34" charset="0"/>
                        </a:rPr>
                        <a:t>  15 dBm (32 </a:t>
                      </a:r>
                      <a:r>
                        <a:rPr lang="en-CH" sz="1200" kern="1200" dirty="0" err="1">
                          <a:solidFill>
                            <a:srgbClr val="EAF1F7"/>
                          </a:solidFill>
                          <a:latin typeface="Consolas" pitchFamily="34" charset="0"/>
                        </a:rPr>
                        <a:t>mW</a:t>
                      </a:r>
                      <a:r>
                        <a:rPr lang="en-CH" sz="1200" kern="1200" dirty="0">
                          <a:solidFill>
                            <a:srgbClr val="EAF1F7"/>
                          </a:solidFill>
                          <a:latin typeface="Consolas" pitchFamily="34" charset="0"/>
                        </a:rPr>
                        <a:t>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−148 dBm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EAF1F7"/>
                          </a:solidFill>
                          <a:latin typeface="Consolas" pitchFamily="34" charset="0"/>
                          <a:ea typeface="Consolas" pitchFamily="34" charset="-122"/>
                          <a:cs typeface="Consolas" pitchFamily="34" charset="-120"/>
                        </a:rPr>
                        <a:t>163 dB</a:t>
                      </a:r>
                      <a:endParaRPr lang="en-US" sz="1200" dirty="0">
                        <a:latin typeface="Consolas" charset="0"/>
                        <a:ea typeface="Consolas" charset="0"/>
                        <a:cs typeface="Consolas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485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0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02920" y="5814873"/>
            <a:ext cx="1118585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⁺ MeshCom auf 70 cm: mehr Leistung legal → noch höher.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02920" y="647395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Mesh Communicators · HB9F Bern · 24.06.2026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10774375" y="6473952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B6C4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1863</Words>
  <Application>Microsoft Office PowerPoint</Application>
  <PresentationFormat>Breitbild</PresentationFormat>
  <Paragraphs>331</Paragraphs>
  <Slides>18</Slides>
  <Notes>17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1" baseType="lpstr">
      <vt:lpstr>Arial</vt:lpstr>
      <vt:lpstr>Consolas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Mesh Communicators</dc:title>
  <dc:subject>PptxGenJS Presentation</dc:subject>
  <dc:creator>Andreas Spiess HB9BLA</dc:creator>
  <cp:lastModifiedBy>Andreas Spiess</cp:lastModifiedBy>
  <cp:revision>15</cp:revision>
  <dcterms:created xsi:type="dcterms:W3CDTF">2026-06-23T12:21:00Z</dcterms:created>
  <dcterms:modified xsi:type="dcterms:W3CDTF">2026-06-25T09:06:19Z</dcterms:modified>
</cp:coreProperties>
</file>