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2" r:id="rId3"/>
    <p:sldId id="260" r:id="rId4"/>
    <p:sldId id="293" r:id="rId5"/>
    <p:sldId id="294" r:id="rId6"/>
    <p:sldId id="270" r:id="rId7"/>
    <p:sldId id="286" r:id="rId8"/>
    <p:sldId id="298" r:id="rId9"/>
    <p:sldId id="287" r:id="rId10"/>
    <p:sldId id="266" r:id="rId11"/>
    <p:sldId id="271" r:id="rId12"/>
    <p:sldId id="272" r:id="rId13"/>
    <p:sldId id="289" r:id="rId14"/>
    <p:sldId id="290" r:id="rId15"/>
    <p:sldId id="295" r:id="rId16"/>
    <p:sldId id="291" r:id="rId17"/>
    <p:sldId id="265" r:id="rId18"/>
    <p:sldId id="273" r:id="rId19"/>
    <p:sldId id="279" r:id="rId20"/>
    <p:sldId id="299" r:id="rId21"/>
    <p:sldId id="300" r:id="rId22"/>
    <p:sldId id="302" r:id="rId23"/>
    <p:sldId id="301" r:id="rId24"/>
    <p:sldId id="274" r:id="rId25"/>
    <p:sldId id="283" r:id="rId26"/>
    <p:sldId id="288" r:id="rId27"/>
    <p:sldId id="277" r:id="rId28"/>
    <p:sldId id="296" r:id="rId29"/>
    <p:sldId id="280" r:id="rId30"/>
    <p:sldId id="292" r:id="rId31"/>
    <p:sldId id="297" r:id="rId32"/>
    <p:sldId id="284" r:id="rId3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DD4E5-89FD-4614-855D-73FD78F89F89}" type="datetimeFigureOut">
              <a:rPr lang="de-CH" smtClean="0"/>
              <a:t>05.12.2016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20DB0-7E2A-4B3E-BD20-7791E1F733C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5966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10400" y="645803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+mj-lt"/>
              </a:defRPr>
            </a:lvl1pPr>
          </a:lstStyle>
          <a:p>
            <a:fld id="{F4729642-72C5-441D-AA46-CFD7C1A25BB0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Textfeld 6"/>
          <p:cNvSpPr txBox="1"/>
          <p:nvPr userDrawn="1"/>
        </p:nvSpPr>
        <p:spPr>
          <a:xfrm>
            <a:off x="5853" y="95699"/>
            <a:ext cx="5604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salization" panose="020B0500000000000000" pitchFamily="34" charset="0"/>
              </a:rPr>
              <a:t>RaspPi</a:t>
            </a:r>
            <a:r>
              <a:rPr lang="de-DE" sz="2400" b="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salization" panose="020B0500000000000000" pitchFamily="34" charset="0"/>
              </a:rPr>
              <a:t>-Entwicklungsprojekt P2</a:t>
            </a:r>
            <a:endParaRPr lang="de-CH" sz="2400" b="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salization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20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BB4288-3382-40F8-A072-A30BA5ABB037}" type="datetime1">
              <a:rPr lang="de-CH" smtClean="0"/>
              <a:t>05.12.2016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729642-72C5-441D-AA46-CFD7C1A25B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968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ACE445-4B84-409B-B5DA-10FD29AA03E5}" type="datetime1">
              <a:rPr lang="de-CH" smtClean="0"/>
              <a:t>05.12.2016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729642-72C5-441D-AA46-CFD7C1A25B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6495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0E38B6-AA48-43C3-A58E-3E0582E975A4}" type="datetime1">
              <a:rPr lang="de-CH" smtClean="0"/>
              <a:t>05.12.2016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729642-72C5-441D-AA46-CFD7C1A25B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92012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3DE2DD-6997-4721-A615-72A8672CA092}" type="datetime1">
              <a:rPr lang="de-CH" smtClean="0"/>
              <a:t>05.12.2016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729642-72C5-441D-AA46-CFD7C1A25B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346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16F195-5415-4428-BEF2-7DAD18236D40}" type="datetime1">
              <a:rPr lang="de-CH" smtClean="0"/>
              <a:t>05.12.2016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729642-72C5-441D-AA46-CFD7C1A25B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08550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E6BB90-FF2E-45FB-AF11-34104F1A384D}" type="datetime1">
              <a:rPr lang="de-CH" smtClean="0"/>
              <a:t>05.12.2016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729642-72C5-441D-AA46-CFD7C1A25B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1209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E0E75F-23B6-4C57-8EC7-3636FFE2399A}" type="datetime1">
              <a:rPr lang="de-CH" smtClean="0"/>
              <a:t>05.12.2016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729642-72C5-441D-AA46-CFD7C1A25B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037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AE5311-64F9-4793-A6E4-03569B842B45}" type="datetime1">
              <a:rPr lang="de-CH" smtClean="0"/>
              <a:t>05.12.2016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729642-72C5-441D-AA46-CFD7C1A25B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8237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4770B2-7FEC-4D5A-81E3-0C7A170CD6FC}" type="datetime1">
              <a:rPr lang="de-CH" smtClean="0"/>
              <a:t>05.12.2016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729642-72C5-441D-AA46-CFD7C1A25B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9427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16F53B-04F0-4A46-88C9-4F543DAC68D9}" type="datetime1">
              <a:rPr lang="de-CH" smtClean="0"/>
              <a:t>05.12.2016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729642-72C5-441D-AA46-CFD7C1A25B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76654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496" y="-27384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err="1" smtClean="0"/>
              <a:t>Citronensäurezyklus</a:t>
            </a:r>
            <a:endParaRPr lang="de-CH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692696"/>
            <a:ext cx="9144000" cy="0"/>
          </a:xfrm>
          <a:prstGeom prst="line">
            <a:avLst/>
          </a:prstGeom>
          <a:ln w="50800" cmpd="thickThin">
            <a:gradFill flip="none" rotWithShape="1">
              <a:gsLst>
                <a:gs pos="0">
                  <a:srgbClr val="03D4A8"/>
                </a:gs>
                <a:gs pos="51000">
                  <a:srgbClr val="21D6E0">
                    <a:lumMod val="93000"/>
                  </a:srgbClr>
                </a:gs>
                <a:gs pos="100000">
                  <a:srgbClr val="0087E6"/>
                </a:gs>
                <a:gs pos="100000">
                  <a:srgbClr val="005CBF"/>
                </a:gs>
              </a:gsLst>
              <a:lin ang="54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1383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086799" cy="605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27584" y="1484784"/>
            <a:ext cx="7992888" cy="453650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-6350" algn="l">
              <a:buFont typeface="Wingdings" pitchFamily="2" charset="2"/>
              <a:buNone/>
              <a:defRPr/>
            </a:pPr>
            <a:r>
              <a:rPr lang="de-DE" sz="9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salization" panose="020B0500000000000000" pitchFamily="34" charset="0"/>
                <a:cs typeface="Arial" panose="020B0604020202020204" pitchFamily="34" charset="0"/>
                <a:sym typeface="Wingdings" pitchFamily="2" charset="2"/>
              </a:rPr>
              <a:t>HABKi</a:t>
            </a:r>
            <a:endParaRPr lang="de-DE" sz="96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salization" panose="020B0500000000000000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6350" indent="-6350" algn="l">
              <a:buFont typeface="Wingdings" pitchFamily="2" charset="2"/>
              <a:buNone/>
              <a:defRPr/>
            </a:pPr>
            <a:r>
              <a:rPr lang="de-DE" sz="36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H</a:t>
            </a:r>
            <a:r>
              <a:rPr lang="de-DE" sz="3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igh </a:t>
            </a:r>
            <a:r>
              <a:rPr lang="de-DE" sz="3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A</a:t>
            </a:r>
            <a:r>
              <a:rPr lang="de-DE" sz="36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ltitude</a:t>
            </a:r>
            <a:r>
              <a:rPr lang="de-DE" sz="3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3600" b="1" i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B</a:t>
            </a:r>
            <a:r>
              <a:rPr lang="de-DE" sz="36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allooning</a:t>
            </a:r>
            <a:r>
              <a:rPr lang="de-DE" sz="3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36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Ki</a:t>
            </a:r>
            <a:r>
              <a:rPr lang="de-DE" sz="3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rchenfeld</a:t>
            </a:r>
          </a:p>
          <a:p>
            <a:pPr marL="6350" indent="-6350" algn="l">
              <a:buFont typeface="Wingdings" pitchFamily="2" charset="2"/>
              <a:buNone/>
              <a:defRPr/>
            </a:pPr>
            <a:endParaRPr lang="de-DE" sz="36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6350" indent="-6350" algn="l">
              <a:buFont typeface="Wingdings" pitchFamily="2" charset="2"/>
              <a:buNone/>
              <a:defRPr/>
            </a:pPr>
            <a:endParaRPr lang="de-DE" sz="3600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 marL="6350" indent="-6350" algn="l">
              <a:buFont typeface="Wingdings" pitchFamily="2" charset="2"/>
              <a:buNone/>
              <a:defRPr/>
            </a:pPr>
            <a:r>
              <a:rPr lang="de-DE" sz="36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Only</a:t>
            </a:r>
            <a:r>
              <a:rPr lang="de-DE" sz="3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36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the</a:t>
            </a:r>
            <a:r>
              <a:rPr lang="de-DE" sz="3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36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sky</a:t>
            </a:r>
            <a:r>
              <a:rPr lang="de-DE" sz="3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36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is</a:t>
            </a:r>
            <a:r>
              <a:rPr lang="de-DE" sz="3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36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the</a:t>
            </a:r>
            <a:r>
              <a:rPr lang="de-DE" sz="3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36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limit</a:t>
            </a:r>
            <a:r>
              <a:rPr lang="de-DE" sz="3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Wingdings" pitchFamily="2" charset="2"/>
              </a:rPr>
              <a:t>…</a:t>
            </a:r>
            <a:endParaRPr lang="de-CH" sz="3600" i="1" dirty="0" smtClean="0">
              <a:solidFill>
                <a:srgbClr val="FFFF00"/>
              </a:solidFill>
              <a:latin typeface="+mj-lt"/>
              <a:cs typeface="Arial" panose="020B0604020202020204" pitchFamily="34" charset="0"/>
            </a:endParaRPr>
          </a:p>
          <a:p>
            <a:pPr marL="6350" indent="-6350">
              <a:buFont typeface="Wingdings" pitchFamily="2" charset="2"/>
              <a:buNone/>
              <a:defRPr/>
            </a:pPr>
            <a:endParaRPr lang="de-CH" dirty="0" smtClean="0">
              <a:solidFill>
                <a:srgbClr val="FFFF00"/>
              </a:solidFill>
              <a:latin typeface="Nasalization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1</a:t>
            </a:fld>
            <a:endParaRPr lang="de-C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28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10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838" y="764704"/>
            <a:ext cx="9135162" cy="655272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-6350" algn="l">
              <a:buFont typeface="Wingdings" pitchFamily="2" charset="2"/>
              <a:buNone/>
              <a:defRPr/>
            </a:pPr>
            <a:r>
              <a:rPr lang="de-DE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Projektdauer:</a:t>
            </a:r>
          </a:p>
          <a:p>
            <a:pPr marL="6350" indent="-6350" algn="l">
              <a:buFont typeface="Wingdings" pitchFamily="2" charset="2"/>
              <a:buNone/>
              <a:defRPr/>
            </a:pPr>
            <a:endParaRPr lang="de-DE" dirty="0">
              <a:solidFill>
                <a:srgbClr val="FFFF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6350" indent="-6350" algn="l">
              <a:buFont typeface="Wingdings" pitchFamily="2" charset="2"/>
              <a:buNone/>
              <a:defRPr/>
            </a:pPr>
            <a:r>
              <a:rPr lang="de-DE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Start					Januar 2017</a:t>
            </a:r>
          </a:p>
          <a:p>
            <a:pPr marL="6350" indent="-6350" algn="l">
              <a:buFont typeface="Wingdings" pitchFamily="2" charset="2"/>
              <a:buNone/>
              <a:defRPr/>
            </a:pPr>
            <a:endParaRPr lang="de-DE" dirty="0">
              <a:solidFill>
                <a:srgbClr val="FFFF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6350" indent="-6350" algn="l">
              <a:buFont typeface="Wingdings" pitchFamily="2" charset="2"/>
              <a:buNone/>
              <a:defRPr/>
            </a:pPr>
            <a:r>
              <a:rPr lang="de-DE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Launch(-Versuch)		26.4.2017 / 3.5.2017</a:t>
            </a:r>
          </a:p>
          <a:p>
            <a:pPr marL="6350" indent="-6350" algn="l">
              <a:buFont typeface="Wingdings" pitchFamily="2" charset="2"/>
              <a:buNone/>
              <a:defRPr/>
            </a:pPr>
            <a:endParaRPr lang="de-DE" dirty="0">
              <a:solidFill>
                <a:srgbClr val="FFFF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6350" indent="-6350" algn="l">
              <a:buFont typeface="Wingdings" pitchFamily="2" charset="2"/>
              <a:buNone/>
              <a:defRPr/>
            </a:pPr>
            <a:r>
              <a:rPr lang="de-DE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Präsentation			17. Mai 2017</a:t>
            </a:r>
          </a:p>
          <a:p>
            <a:pPr marL="6350" indent="-6350" algn="l">
              <a:buFont typeface="Wingdings" pitchFamily="2" charset="2"/>
              <a:buNone/>
              <a:defRPr/>
            </a:pPr>
            <a:r>
              <a:rPr lang="de-DE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</a:t>
            </a:r>
            <a:r>
              <a:rPr lang="de-DE" sz="1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Posterausstellung</a:t>
            </a:r>
            <a:r>
              <a:rPr lang="de-DE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</a:p>
          <a:p>
            <a:pPr marL="6350" indent="-6350" algn="l">
              <a:buFont typeface="Wingdings" pitchFamily="2" charset="2"/>
              <a:buNone/>
              <a:defRPr/>
            </a:pPr>
            <a:endParaRPr lang="de-CH" dirty="0" smtClean="0">
              <a:solidFill>
                <a:srgbClr val="FFFF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6350" indent="-6350" algn="l">
              <a:buFont typeface="Wingdings" pitchFamily="2" charset="2"/>
              <a:buNone/>
              <a:defRPr/>
            </a:pPr>
            <a:endParaRPr lang="de-CH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6350" indent="-6350" algn="l">
              <a:buFont typeface="Wingdings" pitchFamily="2" charset="2"/>
              <a:buNone/>
              <a:defRPr/>
            </a:pPr>
            <a:endParaRPr lang="de-CH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38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11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4667" y="692696"/>
            <a:ext cx="9002786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Bestandteile Payload</a:t>
            </a:r>
          </a:p>
          <a:p>
            <a:endParaRPr lang="de-DE" sz="20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de-DE" sz="2800" dirty="0" err="1" smtClean="0">
                <a:solidFill>
                  <a:srgbClr val="FFFF00"/>
                </a:solidFill>
                <a:latin typeface="+mj-lt"/>
              </a:rPr>
              <a:t>RaspPi</a:t>
            </a:r>
            <a:r>
              <a:rPr lang="de-DE" sz="2800" dirty="0" smtClean="0">
                <a:solidFill>
                  <a:srgbClr val="FFFF00"/>
                </a:solidFill>
                <a:latin typeface="+mj-lt"/>
              </a:rPr>
              <a:t>-Umgebung 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800" dirty="0" err="1" smtClean="0">
                <a:solidFill>
                  <a:srgbClr val="FFFF00"/>
                </a:solidFill>
                <a:latin typeface="+mj-lt"/>
              </a:rPr>
              <a:t>PiCam</a:t>
            </a:r>
            <a:r>
              <a:rPr lang="de-DE" sz="28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de-DE" dirty="0" smtClean="0">
                <a:solidFill>
                  <a:srgbClr val="FFFF00"/>
                </a:solidFill>
                <a:latin typeface="+mj-lt"/>
              </a:rPr>
              <a:t>(Typ V2)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FFFF00"/>
                </a:solidFill>
                <a:latin typeface="+mj-lt"/>
              </a:rPr>
              <a:t>Luftdruck </a:t>
            </a:r>
            <a:r>
              <a:rPr lang="de-DE" dirty="0" smtClean="0">
                <a:solidFill>
                  <a:srgbClr val="FFFF00"/>
                </a:solidFill>
                <a:latin typeface="+mj-lt"/>
              </a:rPr>
              <a:t>(Grove+)           </a:t>
            </a:r>
            <a:r>
              <a:rPr lang="de-DE" sz="1400" b="1" dirty="0" smtClean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damit Erfassung von Steig-/Sinkgeschwindigkeit möglich !</a:t>
            </a:r>
            <a:endParaRPr lang="de-DE" sz="1400" b="1" dirty="0" smtClean="0">
              <a:solidFill>
                <a:srgbClr val="FFFF00"/>
              </a:solidFill>
              <a:latin typeface="+mj-lt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FFFF00"/>
                </a:solidFill>
                <a:latin typeface="+mj-lt"/>
              </a:rPr>
              <a:t>UV-Strahlung </a:t>
            </a:r>
            <a:r>
              <a:rPr lang="de-DE" dirty="0" smtClean="0">
                <a:solidFill>
                  <a:srgbClr val="FFFF00"/>
                </a:solidFill>
                <a:latin typeface="+mj-lt"/>
              </a:rPr>
              <a:t>(Grove+)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FFFF00"/>
                </a:solidFill>
                <a:latin typeface="+mj-lt"/>
              </a:rPr>
              <a:t>Temperatur </a:t>
            </a:r>
            <a:r>
              <a:rPr lang="de-DE" dirty="0" smtClean="0">
                <a:solidFill>
                  <a:srgbClr val="FFFF00"/>
                </a:solidFill>
                <a:latin typeface="+mj-lt"/>
              </a:rPr>
              <a:t>(</a:t>
            </a:r>
            <a:r>
              <a:rPr lang="de-DE" dirty="0">
                <a:solidFill>
                  <a:srgbClr val="FFFF00"/>
                </a:solidFill>
                <a:latin typeface="+mj-lt"/>
              </a:rPr>
              <a:t>G</a:t>
            </a:r>
            <a:r>
              <a:rPr lang="de-DE" dirty="0" smtClean="0">
                <a:solidFill>
                  <a:srgbClr val="FFFF00"/>
                </a:solidFill>
                <a:latin typeface="+mj-lt"/>
              </a:rPr>
              <a:t>rove+)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sz="28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824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12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4667" y="692696"/>
            <a:ext cx="5828840" cy="473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Bestandteile Payload (Forts.)</a:t>
            </a:r>
            <a:endParaRPr lang="de-DE" sz="3200" dirty="0" smtClean="0">
              <a:solidFill>
                <a:srgbClr val="FFFF00"/>
              </a:solidFill>
              <a:latin typeface="+mj-lt"/>
            </a:endParaRPr>
          </a:p>
          <a:p>
            <a:endParaRPr lang="de-DE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de-DE" sz="2800" dirty="0" err="1" smtClean="0">
                <a:solidFill>
                  <a:srgbClr val="FFFF00"/>
                </a:solidFill>
                <a:latin typeface="+mj-lt"/>
              </a:rPr>
              <a:t>Arduino</a:t>
            </a:r>
            <a:r>
              <a:rPr lang="de-DE" sz="2800" dirty="0" smtClean="0">
                <a:solidFill>
                  <a:srgbClr val="FFFF00"/>
                </a:solidFill>
                <a:latin typeface="+mj-lt"/>
              </a:rPr>
              <a:t> UNO (Klon) 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FFFF00"/>
                </a:solidFill>
                <a:latin typeface="+mj-lt"/>
              </a:rPr>
              <a:t>Radioaktivitätssensor </a:t>
            </a:r>
            <a:r>
              <a:rPr lang="de-DE" dirty="0" smtClean="0">
                <a:solidFill>
                  <a:srgbClr val="FFFF00"/>
                </a:solidFill>
                <a:latin typeface="+mj-lt"/>
              </a:rPr>
              <a:t>(Vernier) 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FFFF00"/>
                </a:solidFill>
                <a:latin typeface="+mj-lt"/>
              </a:rPr>
              <a:t>UV-Strahlung </a:t>
            </a:r>
            <a:r>
              <a:rPr lang="de-DE" dirty="0" smtClean="0">
                <a:solidFill>
                  <a:srgbClr val="FFFF00"/>
                </a:solidFill>
                <a:latin typeface="+mj-lt"/>
              </a:rPr>
              <a:t>(Vernier)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FFFF00"/>
                </a:solidFill>
                <a:latin typeface="+mj-lt"/>
              </a:rPr>
              <a:t>Temperatur </a:t>
            </a:r>
            <a:r>
              <a:rPr lang="de-DE" dirty="0" smtClean="0">
                <a:solidFill>
                  <a:srgbClr val="FFFF00"/>
                </a:solidFill>
                <a:latin typeface="+mj-lt"/>
              </a:rPr>
              <a:t>(Vernier)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sz="28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20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13</a:t>
            </a:fld>
            <a:endParaRPr lang="de-CH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32" y="764704"/>
            <a:ext cx="8028384" cy="590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29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14</a:t>
            </a:fld>
            <a:endParaRPr lang="de-CH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416824" cy="556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87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15</a:t>
            </a:fld>
            <a:endParaRPr lang="de-CH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25" y="1562100"/>
            <a:ext cx="60007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571625" y="5805264"/>
            <a:ext cx="280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FF00"/>
                </a:solidFill>
              </a:rPr>
              <a:t>Si-reiche Flugasche-Partikel</a:t>
            </a:r>
            <a:endParaRPr lang="de-C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0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16</a:t>
            </a:fld>
            <a:endParaRPr lang="de-CH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7184876" cy="535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04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17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55576" y="2132856"/>
            <a:ext cx="748095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FFFF00"/>
                </a:solidFill>
                <a:latin typeface="+mj-lt"/>
              </a:rPr>
              <a:t>So sollte es bei uns im April auch aussehen…</a:t>
            </a:r>
          </a:p>
          <a:p>
            <a:endParaRPr lang="de-DE" sz="2800" dirty="0">
              <a:solidFill>
                <a:srgbClr val="FFFF00"/>
              </a:solidFill>
              <a:latin typeface="+mj-lt"/>
            </a:endParaRPr>
          </a:p>
          <a:p>
            <a:endParaRPr lang="de-DE" sz="2800" dirty="0" smtClean="0">
              <a:solidFill>
                <a:srgbClr val="FFFF00"/>
              </a:solidFill>
              <a:latin typeface="+mj-lt"/>
            </a:endParaRPr>
          </a:p>
          <a:p>
            <a:r>
              <a:rPr lang="de-DE" sz="4400" dirty="0" smtClean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Bilder Ballon-Start</a:t>
            </a:r>
            <a:endParaRPr lang="de-CH" sz="44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069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18</a:t>
            </a:fld>
            <a:endParaRPr lang="de-CH" dirty="0">
              <a:solidFill>
                <a:srgbClr val="FFFF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700808"/>
            <a:ext cx="2847975" cy="383857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1916832"/>
            <a:ext cx="4365012" cy="324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8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19</a:t>
            </a:fld>
            <a:endParaRPr lang="de-CH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7164983" cy="534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35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2</a:t>
            </a:fld>
            <a:endParaRPr lang="de-CH" dirty="0">
              <a:solidFill>
                <a:srgbClr val="FFFF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466486"/>
            <a:ext cx="7812360" cy="474183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-387" y="692696"/>
            <a:ext cx="379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FFFF00"/>
                </a:solidFill>
                <a:latin typeface="+mj-lt"/>
              </a:rPr>
              <a:t>Womit alles begann….</a:t>
            </a:r>
            <a:endParaRPr lang="de-CH" sz="28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049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20</a:t>
            </a:fld>
            <a:endParaRPr lang="de-CH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0175" y="919163"/>
            <a:ext cx="634365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64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21</a:t>
            </a:fld>
            <a:endParaRPr lang="de-CH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764704"/>
            <a:ext cx="5033899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79512" y="1196752"/>
            <a:ext cx="1826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FF00"/>
                </a:solidFill>
                <a:latin typeface="+mj-lt"/>
              </a:rPr>
              <a:t>…ein paar reale</a:t>
            </a:r>
          </a:p>
          <a:p>
            <a:r>
              <a:rPr lang="de-DE" dirty="0" smtClean="0">
                <a:solidFill>
                  <a:srgbClr val="FFFF00"/>
                </a:solidFill>
                <a:latin typeface="+mj-lt"/>
              </a:rPr>
              <a:t>Daten aus einer</a:t>
            </a:r>
          </a:p>
          <a:p>
            <a:r>
              <a:rPr lang="de-DE" dirty="0" smtClean="0">
                <a:solidFill>
                  <a:srgbClr val="FFFF00"/>
                </a:solidFill>
                <a:latin typeface="+mj-lt"/>
              </a:rPr>
              <a:t>Maturarbeit…</a:t>
            </a:r>
            <a:endParaRPr lang="de-CH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08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22</a:t>
            </a:fld>
            <a:endParaRPr lang="de-C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43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23</a:t>
            </a:fld>
            <a:endParaRPr lang="de-CH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626745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33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24</a:t>
            </a:fld>
            <a:endParaRPr lang="de-CH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764704"/>
            <a:ext cx="4272508" cy="575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17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25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27584" y="2420888"/>
            <a:ext cx="727314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smtClean="0">
                <a:solidFill>
                  <a:srgbClr val="FFFF00"/>
                </a:solidFill>
                <a:latin typeface="+mj-lt"/>
              </a:rPr>
              <a:t>Runter kommen sie alle…</a:t>
            </a:r>
          </a:p>
          <a:p>
            <a:endParaRPr lang="de-DE" sz="4800" dirty="0">
              <a:solidFill>
                <a:srgbClr val="FFFF00"/>
              </a:solidFill>
              <a:latin typeface="+mj-lt"/>
            </a:endParaRPr>
          </a:p>
          <a:p>
            <a:r>
              <a:rPr lang="de-DE" sz="4800" dirty="0" smtClean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Tracking</a:t>
            </a:r>
            <a:endParaRPr lang="de-CH" sz="48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238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26</a:t>
            </a:fld>
            <a:endParaRPr lang="de-CH" dirty="0">
              <a:solidFill>
                <a:srgbClr val="FFFF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412776"/>
            <a:ext cx="7812360" cy="4289307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39552" y="6021288"/>
            <a:ext cx="5245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FF00"/>
                </a:solidFill>
                <a:latin typeface="+mj-lt"/>
              </a:rPr>
              <a:t>Achtung: Vorhersagefenster max. 180h vorher</a:t>
            </a:r>
            <a:endParaRPr lang="de-CH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765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27</a:t>
            </a:fld>
            <a:endParaRPr lang="de-CH" dirty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124744"/>
            <a:ext cx="3360900" cy="508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15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28</a:t>
            </a:fld>
            <a:endParaRPr lang="de-CH" dirty="0">
              <a:solidFill>
                <a:srgbClr val="FFFF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4788833" cy="578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erade Verbindung mit Pfeil 2"/>
          <p:cNvCxnSpPr/>
          <p:nvPr/>
        </p:nvCxnSpPr>
        <p:spPr>
          <a:xfrm>
            <a:off x="971600" y="2636912"/>
            <a:ext cx="1080120" cy="144016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395536" y="2130080"/>
            <a:ext cx="1403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+mj-lt"/>
              </a:rPr>
              <a:t>Vereisung ?</a:t>
            </a:r>
            <a:endParaRPr lang="de-CH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820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29</a:t>
            </a:fld>
            <a:endParaRPr lang="de-CH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870944"/>
            <a:ext cx="8469139" cy="567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16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3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838" y="764704"/>
            <a:ext cx="8820150" cy="655272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-6350" algn="l">
              <a:buFont typeface="Wingdings" pitchFamily="2" charset="2"/>
              <a:buNone/>
              <a:defRPr/>
            </a:pPr>
            <a:r>
              <a:rPr lang="de-DE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Projektziel:</a:t>
            </a:r>
          </a:p>
          <a:p>
            <a:pPr marL="457200" indent="-457200" algn="l">
              <a:lnSpc>
                <a:spcPct val="200000"/>
              </a:lnSpc>
              <a:buFont typeface="+mj-lt"/>
              <a:buAutoNum type="arabicPeriod"/>
              <a:defRPr/>
            </a:pPr>
            <a:r>
              <a:rPr lang="de-DE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Entwicklung und Bau einer Payload für einen Stratosphären-Ballon</a:t>
            </a:r>
          </a:p>
          <a:p>
            <a:pPr marL="457200" indent="-457200" algn="l">
              <a:lnSpc>
                <a:spcPct val="200000"/>
              </a:lnSpc>
              <a:buFont typeface="+mj-lt"/>
              <a:buAutoNum type="arabicPeriod"/>
              <a:defRPr/>
            </a:pPr>
            <a:r>
              <a:rPr lang="de-DE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Test der Komponenten</a:t>
            </a:r>
          </a:p>
          <a:p>
            <a:pPr marL="457200" indent="-457200" algn="l">
              <a:lnSpc>
                <a:spcPct val="200000"/>
              </a:lnSpc>
              <a:buFont typeface="+mj-lt"/>
              <a:buAutoNum type="arabicPeriod"/>
              <a:defRPr/>
            </a:pPr>
            <a:r>
              <a:rPr lang="de-DE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Durchführung eines Startversuchs</a:t>
            </a:r>
          </a:p>
          <a:p>
            <a:pPr marL="457200" indent="-457200" algn="l">
              <a:lnSpc>
                <a:spcPct val="200000"/>
              </a:lnSpc>
              <a:buFont typeface="+mj-lt"/>
              <a:buAutoNum type="arabicPeriod"/>
              <a:defRPr/>
            </a:pPr>
            <a:r>
              <a:rPr lang="de-DE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Auswertung der Daten</a:t>
            </a:r>
          </a:p>
          <a:p>
            <a:pPr marL="6350" indent="-6350" algn="l">
              <a:buFont typeface="Wingdings" pitchFamily="2" charset="2"/>
              <a:buNone/>
              <a:defRPr/>
            </a:pPr>
            <a:endParaRPr lang="de-CH" dirty="0" smtClean="0">
              <a:solidFill>
                <a:srgbClr val="FFFF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6350" indent="-6350" algn="l">
              <a:buFont typeface="Wingdings" pitchFamily="2" charset="2"/>
              <a:buNone/>
              <a:defRPr/>
            </a:pPr>
            <a:endParaRPr lang="de-CH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6350" indent="-6350" algn="l">
              <a:buFont typeface="Wingdings" pitchFamily="2" charset="2"/>
              <a:buNone/>
              <a:defRPr/>
            </a:pPr>
            <a:endParaRPr lang="de-CH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43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624366"/>
            <a:ext cx="5600597" cy="359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30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0" y="692696"/>
            <a:ext cx="8017131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srgbClr val="FFFF00"/>
                </a:solidFill>
                <a:latin typeface="+mj-lt"/>
              </a:rPr>
              <a:t>Unsere Tracking-Hardware </a:t>
            </a:r>
            <a:r>
              <a:rPr lang="de-DE" sz="1600" dirty="0" smtClean="0">
                <a:solidFill>
                  <a:srgbClr val="FFFF00"/>
                </a:solidFill>
                <a:latin typeface="+mj-lt"/>
              </a:rPr>
              <a:t>(Stand November 2016)</a:t>
            </a:r>
            <a:endParaRPr lang="de-DE" sz="3600" dirty="0" smtClean="0">
              <a:solidFill>
                <a:srgbClr val="FFFF00"/>
              </a:solidFill>
              <a:latin typeface="+mj-lt"/>
            </a:endParaRPr>
          </a:p>
          <a:p>
            <a:endParaRPr lang="de-DE" sz="3600" dirty="0">
              <a:solidFill>
                <a:srgbClr val="FFFF00"/>
              </a:solidFill>
              <a:latin typeface="+mj-lt"/>
            </a:endParaRPr>
          </a:p>
          <a:p>
            <a:r>
              <a:rPr lang="de-DE" sz="3600" dirty="0" err="1" smtClean="0">
                <a:solidFill>
                  <a:srgbClr val="FFFF00"/>
                </a:solidFill>
                <a:latin typeface="+mj-lt"/>
              </a:rPr>
              <a:t>Py</a:t>
            </a:r>
            <a:r>
              <a:rPr lang="de-DE" sz="3600" dirty="0" smtClean="0">
                <a:solidFill>
                  <a:srgbClr val="FFFF00"/>
                </a:solidFill>
                <a:latin typeface="+mj-lt"/>
              </a:rPr>
              <a:t>-in-</a:t>
            </a:r>
            <a:r>
              <a:rPr lang="de-DE" sz="3600" dirty="0" err="1" smtClean="0">
                <a:solidFill>
                  <a:srgbClr val="FFFF00"/>
                </a:solidFill>
                <a:latin typeface="+mj-lt"/>
              </a:rPr>
              <a:t>the</a:t>
            </a:r>
            <a:r>
              <a:rPr lang="de-DE" sz="3600" dirty="0" smtClean="0">
                <a:solidFill>
                  <a:srgbClr val="FFFF00"/>
                </a:solidFill>
                <a:latin typeface="+mj-lt"/>
              </a:rPr>
              <a:t>-</a:t>
            </a:r>
            <a:r>
              <a:rPr lang="de-DE" sz="3600" dirty="0" err="1" smtClean="0">
                <a:solidFill>
                  <a:srgbClr val="FFFF00"/>
                </a:solidFill>
                <a:latin typeface="+mj-lt"/>
              </a:rPr>
              <a:t>sky</a:t>
            </a:r>
            <a:r>
              <a:rPr lang="de-DE" sz="3600" dirty="0" smtClean="0">
                <a:solidFill>
                  <a:srgbClr val="FFFF00"/>
                </a:solidFill>
                <a:latin typeface="+mj-lt"/>
              </a:rPr>
              <a:t>-Kit</a:t>
            </a:r>
          </a:p>
          <a:p>
            <a:endParaRPr lang="de-CH" sz="16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627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31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0" y="836712"/>
            <a:ext cx="8523487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Py</a:t>
            </a:r>
            <a:r>
              <a:rPr lang="de-DE" sz="4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-in-</a:t>
            </a:r>
            <a:r>
              <a:rPr lang="de-DE" sz="48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</a:t>
            </a:r>
            <a:r>
              <a:rPr lang="de-DE" sz="4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de-DE" sz="48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sky</a:t>
            </a:r>
            <a:r>
              <a:rPr lang="de-DE" sz="4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-Kit</a:t>
            </a:r>
          </a:p>
          <a:p>
            <a:pPr>
              <a:lnSpc>
                <a:spcPct val="200000"/>
              </a:lnSpc>
            </a:pPr>
            <a:endParaRPr lang="de-DE" sz="900" dirty="0" smtClean="0">
              <a:solidFill>
                <a:srgbClr val="FFFF00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de-DE" sz="3200" dirty="0" smtClean="0">
                <a:solidFill>
                  <a:srgbClr val="FFFF00"/>
                </a:solidFill>
                <a:latin typeface="+mj-lt"/>
              </a:rPr>
              <a:t>APRS-Board 144.800 MHz / </a:t>
            </a:r>
            <a:r>
              <a:rPr lang="de-DE" sz="3200" dirty="0" err="1" smtClean="0">
                <a:solidFill>
                  <a:srgbClr val="FFFF00"/>
                </a:solidFill>
                <a:latin typeface="+mj-lt"/>
              </a:rPr>
              <a:t>Radiometrix</a:t>
            </a:r>
            <a:r>
              <a:rPr lang="de-DE" sz="3200" dirty="0" smtClean="0">
                <a:solidFill>
                  <a:srgbClr val="FFFF00"/>
                </a:solidFill>
                <a:latin typeface="+mj-lt"/>
              </a:rPr>
              <a:t> HX1</a:t>
            </a:r>
          </a:p>
          <a:p>
            <a:pPr>
              <a:lnSpc>
                <a:spcPct val="200000"/>
              </a:lnSpc>
            </a:pPr>
            <a:r>
              <a:rPr lang="de-DE" sz="3200" dirty="0" err="1" smtClean="0">
                <a:solidFill>
                  <a:srgbClr val="FFFF00"/>
                </a:solidFill>
                <a:latin typeface="+mj-lt"/>
              </a:rPr>
              <a:t>LoRa</a:t>
            </a:r>
            <a:r>
              <a:rPr lang="de-DE" sz="3200" dirty="0" smtClean="0">
                <a:solidFill>
                  <a:srgbClr val="FFFF00"/>
                </a:solidFill>
                <a:latin typeface="+mj-lt"/>
              </a:rPr>
              <a:t>™ Board 434 MHz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3600" dirty="0">
              <a:solidFill>
                <a:srgbClr val="FFFF00"/>
              </a:solidFill>
              <a:latin typeface="+mj-lt"/>
            </a:endParaRPr>
          </a:p>
          <a:p>
            <a:r>
              <a:rPr lang="de-DE" sz="3600" dirty="0" smtClean="0">
                <a:solidFill>
                  <a:srgbClr val="FFFF00"/>
                </a:solidFill>
                <a:latin typeface="+mj-lt"/>
              </a:rPr>
              <a:t>Noch zu beschaffen:</a:t>
            </a:r>
          </a:p>
          <a:p>
            <a:r>
              <a:rPr lang="de-DE" sz="1600" dirty="0" smtClean="0">
                <a:solidFill>
                  <a:srgbClr val="FFFF00"/>
                </a:solidFill>
                <a:latin typeface="+mj-lt"/>
              </a:rPr>
              <a:t>(Als Backup) GSM-</a:t>
            </a:r>
            <a:r>
              <a:rPr lang="de-DE" sz="1600" dirty="0" err="1" smtClean="0">
                <a:solidFill>
                  <a:srgbClr val="FFFF00"/>
                </a:solidFill>
                <a:latin typeface="+mj-lt"/>
              </a:rPr>
              <a:t>Tracker</a:t>
            </a:r>
            <a:r>
              <a:rPr lang="de-DE" sz="1600" dirty="0" smtClean="0">
                <a:solidFill>
                  <a:srgbClr val="FFFF00"/>
                </a:solidFill>
                <a:latin typeface="+mj-lt"/>
              </a:rPr>
              <a:t> mit SIM-Karte ca. 50 CHF</a:t>
            </a:r>
          </a:p>
          <a:p>
            <a:endParaRPr lang="de-CH" sz="16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684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32</a:t>
            </a:fld>
            <a:endParaRPr lang="de-CH" dirty="0">
              <a:solidFill>
                <a:srgbClr val="FFFF00"/>
              </a:solidFill>
            </a:endParaRPr>
          </a:p>
        </p:txBody>
      </p:sp>
      <p:pic>
        <p:nvPicPr>
          <p:cNvPr id="3074" name="Picture 2" descr="Bildergebnis für orang ut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6038850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2388" y="904364"/>
            <a:ext cx="6783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rgbClr val="FFFF00"/>
                </a:solidFill>
                <a:latin typeface="+mj-lt"/>
              </a:rPr>
              <a:t>Hiermit ist die Diskussion eröffnet….</a:t>
            </a:r>
            <a:endParaRPr lang="de-CH" sz="32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552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4</a:t>
            </a:fld>
            <a:endParaRPr lang="de-CH" dirty="0">
              <a:solidFill>
                <a:srgbClr val="FFFF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940" y="836712"/>
            <a:ext cx="6417428" cy="585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4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5</a:t>
            </a:fld>
            <a:endParaRPr lang="de-CH" dirty="0">
              <a:solidFill>
                <a:srgbClr val="FFFF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1484784"/>
            <a:ext cx="62484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5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6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2" name="AutoShape 2" descr="Bildergebnis für gymnasium kirchenfeld"/>
          <p:cNvSpPr>
            <a:spLocks noChangeAspect="1" noChangeArrowheads="1"/>
          </p:cNvSpPr>
          <p:nvPr/>
        </p:nvSpPr>
        <p:spPr bwMode="auto">
          <a:xfrm>
            <a:off x="155575" y="-1965325"/>
            <a:ext cx="113538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5" name="AutoShape 4" descr="Bildergebnis für gymnasium kirchenfeld"/>
          <p:cNvSpPr>
            <a:spLocks noChangeAspect="1" noChangeArrowheads="1"/>
          </p:cNvSpPr>
          <p:nvPr/>
        </p:nvSpPr>
        <p:spPr bwMode="auto">
          <a:xfrm>
            <a:off x="307975" y="-1812925"/>
            <a:ext cx="113538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6" name="AutoShape 6" descr="Bildergebnis für gymnasium kirchenfeld"/>
          <p:cNvSpPr>
            <a:spLocks noChangeAspect="1" noChangeArrowheads="1"/>
          </p:cNvSpPr>
          <p:nvPr/>
        </p:nvSpPr>
        <p:spPr bwMode="auto">
          <a:xfrm>
            <a:off x="460375" y="-1660525"/>
            <a:ext cx="113538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7" name="AutoShape 8" descr="Bildergebnis für gymnasium kirchenfeld"/>
          <p:cNvSpPr>
            <a:spLocks noChangeAspect="1" noChangeArrowheads="1"/>
          </p:cNvSpPr>
          <p:nvPr/>
        </p:nvSpPr>
        <p:spPr bwMode="auto">
          <a:xfrm>
            <a:off x="612775" y="-1508125"/>
            <a:ext cx="113538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71296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6909" y="908720"/>
            <a:ext cx="9135162" cy="655272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-6350" algn="l">
              <a:buFont typeface="Wingdings" pitchFamily="2" charset="2"/>
              <a:buNone/>
              <a:defRPr/>
            </a:pPr>
            <a:r>
              <a:rPr lang="de-DE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Einbettung in den Unterricht:</a:t>
            </a:r>
          </a:p>
          <a:p>
            <a:pPr marL="6350" indent="-6350" algn="l">
              <a:buFont typeface="Wingdings" pitchFamily="2" charset="2"/>
              <a:buNone/>
              <a:defRPr/>
            </a:pPr>
            <a:endParaRPr lang="de-DE" dirty="0" smtClean="0">
              <a:solidFill>
                <a:srgbClr val="FFFF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6350" indent="-6350" algn="l">
              <a:buFont typeface="Wingdings" pitchFamily="2" charset="2"/>
              <a:buNone/>
              <a:defRPr/>
            </a:pPr>
            <a:endParaRPr lang="de-DE" dirty="0">
              <a:solidFill>
                <a:srgbClr val="FFFF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6350" indent="-6350" algn="l">
              <a:buFont typeface="Wingdings" pitchFamily="2" charset="2"/>
              <a:buNone/>
              <a:defRPr/>
            </a:pPr>
            <a:endParaRPr lang="de-DE" dirty="0" smtClean="0">
              <a:solidFill>
                <a:srgbClr val="FFFF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6350" indent="-6350" algn="l">
              <a:buFont typeface="Wingdings" pitchFamily="2" charset="2"/>
              <a:buNone/>
              <a:defRPr/>
            </a:pPr>
            <a:endParaRPr lang="de-DE" dirty="0">
              <a:solidFill>
                <a:srgbClr val="FFFF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6350" indent="-6350" algn="l">
              <a:buFont typeface="Wingdings" pitchFamily="2" charset="2"/>
              <a:buNone/>
              <a:defRPr/>
            </a:pPr>
            <a:r>
              <a:rPr lang="de-DE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wissenschaftliche Studie einer Abschluss-</a:t>
            </a:r>
          </a:p>
          <a:p>
            <a:pPr marL="6350" indent="-6350" algn="l">
              <a:buFont typeface="Wingdings" pitchFamily="2" charset="2"/>
              <a:buNone/>
              <a:defRPr/>
            </a:pPr>
            <a:r>
              <a:rPr lang="de-DE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de-DE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  klasse (Stufe Prima/Abt. MN) im Rahmen des </a:t>
            </a:r>
          </a:p>
          <a:p>
            <a:pPr marL="6350" indent="-6350" algn="l">
              <a:buFont typeface="Wingdings" pitchFamily="2" charset="2"/>
              <a:buNone/>
              <a:defRPr/>
            </a:pPr>
            <a:r>
              <a:rPr lang="de-DE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de-DE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  NWM-Konzepts</a:t>
            </a:r>
          </a:p>
          <a:p>
            <a:pPr marL="6350" indent="-6350" algn="l">
              <a:buFont typeface="Wingdings" pitchFamily="2" charset="2"/>
              <a:buNone/>
              <a:defRPr/>
            </a:pPr>
            <a:endParaRPr lang="de-CH" dirty="0" smtClean="0">
              <a:solidFill>
                <a:srgbClr val="FFFF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6350" indent="-6350" algn="l">
              <a:buFont typeface="Wingdings" pitchFamily="2" charset="2"/>
              <a:buNone/>
              <a:defRPr/>
            </a:pPr>
            <a:endParaRPr lang="de-CH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6350" indent="-6350" algn="l">
              <a:buFont typeface="Wingdings" pitchFamily="2" charset="2"/>
              <a:buNone/>
              <a:defRPr/>
            </a:pPr>
            <a:endParaRPr lang="de-CH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58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7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838" y="764704"/>
            <a:ext cx="9243682" cy="655272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-6350" algn="l">
              <a:buFont typeface="Wingdings" pitchFamily="2" charset="2"/>
              <a:buNone/>
              <a:defRPr/>
            </a:pPr>
            <a:r>
              <a:rPr lang="de-DE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Einbettung in den Unterricht:</a:t>
            </a:r>
          </a:p>
          <a:p>
            <a:pPr marL="6350" indent="-6350" algn="l">
              <a:buFont typeface="Wingdings" pitchFamily="2" charset="2"/>
              <a:buNone/>
              <a:defRPr/>
            </a:pPr>
            <a:endParaRPr lang="de-DE" dirty="0">
              <a:solidFill>
                <a:srgbClr val="FFFF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6350" indent="-6350" algn="l">
              <a:buFont typeface="Wingdings" pitchFamily="2" charset="2"/>
              <a:buNone/>
              <a:defRPr/>
            </a:pPr>
            <a:r>
              <a:rPr lang="de-DE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Klasse (19 </a:t>
            </a:r>
            <a:r>
              <a:rPr lang="de-DE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SuS</a:t>
            </a:r>
            <a:r>
              <a:rPr lang="de-DE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, Schwerpunktfach PAM)</a:t>
            </a:r>
          </a:p>
          <a:p>
            <a:pPr marL="457200" indent="-457200" algn="l">
              <a:buFont typeface="Wingdings"/>
              <a:buChar char="à"/>
              <a:defRPr/>
            </a:pPr>
            <a:endParaRPr lang="de-DE" dirty="0">
              <a:solidFill>
                <a:srgbClr val="FFFF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457200" indent="-457200" algn="l">
              <a:buFont typeface="Wingdings"/>
              <a:buChar char="à"/>
              <a:defRPr/>
            </a:pPr>
            <a:r>
              <a:rPr lang="de-DE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Einteilung in kleinere Projektteams</a:t>
            </a:r>
          </a:p>
          <a:p>
            <a:pPr marL="457200" indent="-457200" algn="l">
              <a:buFont typeface="Wingdings"/>
              <a:buChar char="à"/>
              <a:defRPr/>
            </a:pPr>
            <a:endParaRPr lang="de-DE" dirty="0">
              <a:solidFill>
                <a:srgbClr val="FFFF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6350" indent="-6350" algn="l">
              <a:buFont typeface="Wingdings" pitchFamily="2" charset="2"/>
              <a:buNone/>
              <a:defRPr/>
            </a:pPr>
            <a:r>
              <a:rPr lang="de-DE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jedes Projektteam erhält vorgängig eine</a:t>
            </a:r>
          </a:p>
          <a:p>
            <a:pPr marL="6350" indent="-6350" algn="l">
              <a:buFont typeface="Wingdings" pitchFamily="2" charset="2"/>
              <a:buNone/>
              <a:defRPr/>
            </a:pPr>
            <a:r>
              <a:rPr lang="de-DE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de-DE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 schriftliche Spezifikation der Aufgabenstellung</a:t>
            </a:r>
          </a:p>
          <a:p>
            <a:pPr marL="6350" indent="-6350" algn="l">
              <a:buFont typeface="Wingdings" pitchFamily="2" charset="2"/>
              <a:buNone/>
              <a:defRPr/>
            </a:pPr>
            <a:r>
              <a:rPr lang="de-DE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de-DE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 (diese kann erweitert / ergänzt werden)</a:t>
            </a:r>
            <a:endParaRPr lang="de-CH" dirty="0" smtClean="0">
              <a:solidFill>
                <a:srgbClr val="FFFF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6350" indent="-6350" algn="l">
              <a:buFont typeface="Wingdings" pitchFamily="2" charset="2"/>
              <a:buNone/>
              <a:defRPr/>
            </a:pPr>
            <a:endParaRPr lang="de-CH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6350" indent="-6350" algn="l">
              <a:buFont typeface="Wingdings" pitchFamily="2" charset="2"/>
              <a:buNone/>
              <a:defRPr/>
            </a:pPr>
            <a:endParaRPr lang="de-CH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49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8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838" y="404664"/>
            <a:ext cx="9243682" cy="655272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200000"/>
              </a:lnSpc>
              <a:buFont typeface="Wingdings"/>
              <a:buChar char="à"/>
              <a:defRPr/>
            </a:pPr>
            <a:r>
              <a:rPr lang="de-DE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Zielsetzung: 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de-DE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SuS</a:t>
            </a:r>
            <a:r>
              <a:rPr lang="de-DE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erfahren typische Fallstricke technischer Entwicklungsprojekte;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t</a:t>
            </a:r>
            <a:r>
              <a:rPr lang="de-DE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rainieren vernetztes Denken &amp; Arbeiten;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l</a:t>
            </a:r>
            <a:r>
              <a:rPr lang="de-DE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ernen chem./ phys. Aspekte der Atmosphäre kennen</a:t>
            </a:r>
          </a:p>
          <a:p>
            <a:pPr marL="6350" indent="-6350" algn="l">
              <a:buFont typeface="Wingdings" pitchFamily="2" charset="2"/>
              <a:buNone/>
              <a:defRPr/>
            </a:pPr>
            <a:endParaRPr lang="de-CH" dirty="0" smtClean="0">
              <a:solidFill>
                <a:srgbClr val="FFFF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6350" indent="-6350" algn="l">
              <a:buFont typeface="Wingdings" pitchFamily="2" charset="2"/>
              <a:buNone/>
              <a:defRPr/>
            </a:pPr>
            <a:endParaRPr lang="de-CH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6350" indent="-6350" algn="l">
              <a:buFont typeface="Wingdings" pitchFamily="2" charset="2"/>
              <a:buNone/>
              <a:defRPr/>
            </a:pPr>
            <a:endParaRPr lang="de-CH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88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9642-72C5-441D-AA46-CFD7C1A25BB0}" type="slidenum">
              <a:rPr lang="de-CH" smtClean="0">
                <a:solidFill>
                  <a:srgbClr val="FFFF00"/>
                </a:solidFill>
              </a:rPr>
              <a:t>9</a:t>
            </a:fld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838" y="764704"/>
            <a:ext cx="9135162" cy="597666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e-DE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Projektteam-Struktur (Entwurf !)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Mess-Sonden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Software </a:t>
            </a:r>
            <a:r>
              <a:rPr lang="de-DE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(Python / C++-Sketches für </a:t>
            </a:r>
            <a:r>
              <a:rPr lang="de-DE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Arduino</a:t>
            </a:r>
            <a:r>
              <a:rPr lang="de-DE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-Klon)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Ballon- / Fallschirmtechnik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Stromversorgung / Datensicherung </a:t>
            </a:r>
            <a:r>
              <a:rPr lang="de-DE" sz="1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(Live-Bilder ?)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Tracking / </a:t>
            </a:r>
            <a:r>
              <a:rPr lang="de-DE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Aussen</a:t>
            </a:r>
            <a:r>
              <a:rPr lang="de-DE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-Design Payload 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Dokumentation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Test Hard-/ Software (u.a. Klimakammer)</a:t>
            </a:r>
          </a:p>
          <a:p>
            <a:pPr marL="6350" indent="-6350" algn="l">
              <a:buFont typeface="Wingdings" pitchFamily="2" charset="2"/>
              <a:buNone/>
              <a:defRPr/>
            </a:pPr>
            <a:endParaRPr lang="de-CH" dirty="0" smtClean="0">
              <a:solidFill>
                <a:srgbClr val="FFFF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6350" indent="-6350" algn="l">
              <a:buFont typeface="Wingdings" pitchFamily="2" charset="2"/>
              <a:buNone/>
              <a:defRPr/>
            </a:pPr>
            <a:endParaRPr lang="de-CH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6350" indent="-6350" algn="l">
              <a:buFont typeface="Wingdings" pitchFamily="2" charset="2"/>
              <a:buNone/>
              <a:defRPr/>
            </a:pPr>
            <a:endParaRPr lang="de-CH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3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Microsoft Office PowerPoint</Application>
  <PresentationFormat>Bildschirmpräsentation (4:3)</PresentationFormat>
  <Paragraphs>122</Paragraphs>
  <Slides>32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3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Bernhard</dc:creator>
  <cp:lastModifiedBy>Roland Moser</cp:lastModifiedBy>
  <cp:revision>62</cp:revision>
  <dcterms:created xsi:type="dcterms:W3CDTF">2015-03-22T13:49:22Z</dcterms:created>
  <dcterms:modified xsi:type="dcterms:W3CDTF">2016-12-05T15:23:53Z</dcterms:modified>
</cp:coreProperties>
</file>