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4" r:id="rId2"/>
    <p:sldId id="269" r:id="rId3"/>
    <p:sldId id="335" r:id="rId4"/>
    <p:sldId id="341" r:id="rId5"/>
    <p:sldId id="342" r:id="rId6"/>
    <p:sldId id="376" r:id="rId7"/>
    <p:sldId id="381" r:id="rId8"/>
    <p:sldId id="331" r:id="rId9"/>
    <p:sldId id="368" r:id="rId10"/>
    <p:sldId id="377" r:id="rId11"/>
    <p:sldId id="378" r:id="rId12"/>
    <p:sldId id="343" r:id="rId13"/>
    <p:sldId id="379" r:id="rId14"/>
    <p:sldId id="380" r:id="rId15"/>
    <p:sldId id="369" r:id="rId16"/>
    <p:sldId id="371" r:id="rId17"/>
    <p:sldId id="338" r:id="rId18"/>
    <p:sldId id="367" r:id="rId19"/>
    <p:sldId id="385" r:id="rId20"/>
    <p:sldId id="382" r:id="rId21"/>
    <p:sldId id="386" r:id="rId22"/>
    <p:sldId id="340" r:id="rId23"/>
    <p:sldId id="374" r:id="rId24"/>
    <p:sldId id="387" r:id="rId25"/>
    <p:sldId id="391" r:id="rId26"/>
    <p:sldId id="388" r:id="rId27"/>
    <p:sldId id="349" r:id="rId28"/>
    <p:sldId id="353" r:id="rId29"/>
    <p:sldId id="350" r:id="rId30"/>
    <p:sldId id="351" r:id="rId31"/>
    <p:sldId id="352" r:id="rId32"/>
    <p:sldId id="384" r:id="rId33"/>
    <p:sldId id="389" r:id="rId34"/>
    <p:sldId id="390" r:id="rId35"/>
    <p:sldId id="360" r:id="rId36"/>
    <p:sldId id="375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D4E5-89FD-4614-855D-73FD78F89F89}" type="datetimeFigureOut">
              <a:rPr lang="de-CH" smtClean="0"/>
              <a:t>19.04.2023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0DB0-7E2A-4B3E-BD20-7791E1F733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6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Bis hier ca. 45 min (ohne Pause)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0DB0-7E2A-4B3E-BD20-7791E1F733CB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457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5803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j-lt"/>
              </a:defRPr>
            </a:lvl1pPr>
          </a:lstStyle>
          <a:p>
            <a:fld id="{F4729642-72C5-441D-AA46-CFD7C1A25BB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5852" y="95699"/>
            <a:ext cx="723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en Encounters" panose="00000400000000000000" pitchFamily="2" charset="0"/>
              </a:rPr>
              <a:t>Raspberry Pi   </a:t>
            </a:r>
            <a:endParaRPr lang="de-CH" sz="14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en Encount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0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BB4288-3382-40F8-A072-A30BA5ABB037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96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ACE445-4B84-409B-B5DA-10FD29AA03E5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9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E38B6-AA48-43C3-A58E-3E0582E975A4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201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DE2DD-6997-4721-A615-72A8672CA092}" type="datetime1">
              <a:rPr lang="de-CH" smtClean="0"/>
              <a:t>19.04.2023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4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16F195-5415-4428-BEF2-7DAD18236D40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5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6BB90-FF2E-45FB-AF11-34104F1A384D}" type="datetime1">
              <a:rPr lang="de-CH" smtClean="0"/>
              <a:t>19.04.2023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09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0E75F-23B6-4C57-8EC7-3636FFE2399A}" type="datetime1">
              <a:rPr lang="de-CH" smtClean="0"/>
              <a:t>19.04.2023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37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E5311-64F9-4793-A6E4-03569B842B45}" type="datetime1">
              <a:rPr lang="de-CH" smtClean="0"/>
              <a:t>19.04.2023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3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4770B2-7FEC-4D5A-81E3-0C7A170CD6FC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4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F53B-04F0-4A46-88C9-4F543DAC68D9}" type="datetime1">
              <a:rPr lang="de-CH" smtClean="0"/>
              <a:t>19.04.2023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6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Citronensäurezyklus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50800" cmpd="thickThin">
            <a:gradFill flip="none" rotWithShape="1">
              <a:gsLst>
                <a:gs pos="0">
                  <a:srgbClr val="03D4A8"/>
                </a:gs>
                <a:gs pos="51000">
                  <a:srgbClr val="21D6E0">
                    <a:lumMod val="93000"/>
                  </a:srgbClr>
                </a:gs>
                <a:gs pos="100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38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mtronyx.de/raspberry-pi-tmux-mehrere-virtuelle-konsolen-einem-session-fenste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04664"/>
            <a:ext cx="8712968" cy="230425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System neu aufsetzen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wichtigster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Tip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0A035-FBA6-4923-B03C-E1B2CCFB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4205461" cy="28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10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71930B-93E1-4EEF-3D9B-6C041175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695450"/>
            <a:ext cx="5457825" cy="3467100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6DA47C7-4AD4-E297-8B50-A56E02A85379}"/>
              </a:ext>
            </a:extLst>
          </p:cNvPr>
          <p:cNvCxnSpPr/>
          <p:nvPr/>
        </p:nvCxnSpPr>
        <p:spPr>
          <a:xfrm flipV="1">
            <a:off x="179512" y="3068960"/>
            <a:ext cx="2664296" cy="15121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8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11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53F92A-82B9-98A0-14AA-BA4D932C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1628775"/>
            <a:ext cx="5172075" cy="3600450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D91FE7E-B3CA-B6DB-10B4-6F4C99F93A25}"/>
              </a:ext>
            </a:extLst>
          </p:cNvPr>
          <p:cNvCxnSpPr>
            <a:cxnSpLocks/>
          </p:cNvCxnSpPr>
          <p:nvPr/>
        </p:nvCxnSpPr>
        <p:spPr>
          <a:xfrm flipH="1" flipV="1">
            <a:off x="7010400" y="4773034"/>
            <a:ext cx="1008112" cy="91238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4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12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7ED306-32DC-3789-18D1-A930CB5D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1690687"/>
            <a:ext cx="46958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13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97A68C-2E04-2F74-E938-E6631231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1671637"/>
            <a:ext cx="46958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14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46C77B-2DD4-EBF7-CC4F-48BD61F2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276350"/>
            <a:ext cx="64389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15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8735B3-CC9F-42B9-8759-863CD085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64704"/>
            <a:ext cx="1743075" cy="25717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DB9F2AA-E29F-48A4-BF10-0D02562CE7C3}"/>
              </a:ext>
            </a:extLst>
          </p:cNvPr>
          <p:cNvSpPr txBox="1"/>
          <p:nvPr/>
        </p:nvSpPr>
        <p:spPr>
          <a:xfrm>
            <a:off x="0" y="764704"/>
            <a:ext cx="7792518" cy="3505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FF00"/>
                </a:solidFill>
                <a:latin typeface="+mj-lt"/>
              </a:rPr>
              <a:t>Lösung: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de-CH" sz="6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Geheimtipp vom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à"/>
            </a:pPr>
            <a:endParaRPr lang="de-CH" sz="20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de-CH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sog. </a:t>
            </a:r>
            <a:r>
              <a:rPr lang="de-CH" sz="20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wpa_supplicant.conf</a:t>
            </a:r>
            <a:r>
              <a:rPr lang="de-CH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-File, zu finden unter /</a:t>
            </a:r>
            <a:r>
              <a:rPr lang="de-CH" sz="20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etc</a:t>
            </a:r>
            <a:r>
              <a:rPr lang="de-CH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/</a:t>
            </a:r>
            <a:r>
              <a:rPr lang="de-CH" sz="20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wpa_supplicant</a:t>
            </a:r>
            <a:r>
              <a:rPr lang="de-CH" sz="2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/</a:t>
            </a:r>
            <a:endParaRPr lang="de-CH" sz="2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AFA210-8CE9-6265-CF79-D592FE425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4916452"/>
            <a:ext cx="49053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16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8735B3-CC9F-42B9-8759-863CD085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06" y="1628800"/>
            <a:ext cx="1464163" cy="21602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DB9F2AA-E29F-48A4-BF10-0D02562CE7C3}"/>
              </a:ext>
            </a:extLst>
          </p:cNvPr>
          <p:cNvSpPr txBox="1"/>
          <p:nvPr/>
        </p:nvSpPr>
        <p:spPr>
          <a:xfrm>
            <a:off x="-9869" y="548680"/>
            <a:ext cx="7454285" cy="6365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ÄNDERUNG Netzwerkkonfiguration </a:t>
            </a:r>
            <a:r>
              <a:rPr lang="de-CH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RaspberryPi</a:t>
            </a:r>
            <a:endParaRPr lang="de-CH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sog. </a:t>
            </a:r>
            <a:r>
              <a:rPr lang="de-CH" sz="14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wpa_supplicant.conf</a:t>
            </a:r>
            <a:r>
              <a:rPr lang="de-CH" sz="14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-File </a:t>
            </a:r>
            <a:r>
              <a:rPr lang="de-CH" sz="14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Speicherort:</a:t>
            </a:r>
            <a:endParaRPr lang="de-CH" sz="14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endParaRPr lang="de-CH" sz="14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CH" sz="1400" dirty="0" err="1">
                <a:solidFill>
                  <a:srgbClr val="FFFF00"/>
                </a:solidFill>
                <a:latin typeface="+mj-lt"/>
              </a:rPr>
              <a:t>ctrl_interface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=DIR=/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var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/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run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/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wpa_supplicant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 GROUP=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netdev</a:t>
            </a:r>
            <a:endParaRPr lang="de-CH" sz="14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CH" sz="1400" dirty="0" err="1">
                <a:solidFill>
                  <a:srgbClr val="FFFF00"/>
                </a:solidFill>
                <a:latin typeface="+mj-lt"/>
              </a:rPr>
              <a:t>update_config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=1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network={	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ssid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="</a:t>
            </a:r>
            <a:r>
              <a:rPr lang="de-CH" sz="1400" dirty="0" err="1">
                <a:solidFill>
                  <a:srgbClr val="FF0000"/>
                </a:solidFill>
                <a:latin typeface="+mj-lt"/>
              </a:rPr>
              <a:t>Connectify-BallonPi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"	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psk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="</a:t>
            </a:r>
            <a:r>
              <a:rPr lang="de-CH" sz="1400" dirty="0">
                <a:solidFill>
                  <a:srgbClr val="FF0000"/>
                </a:solidFill>
                <a:latin typeface="+mj-lt"/>
              </a:rPr>
              <a:t>HABKi_17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«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}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network={	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ssid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="Euer Netzwerkname«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psk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="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MeinPasswordwüsstestdugerne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"	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    </a:t>
            </a:r>
            <a:r>
              <a:rPr lang="de-CH" sz="1400" dirty="0" err="1">
                <a:solidFill>
                  <a:srgbClr val="FFFF00"/>
                </a:solidFill>
                <a:latin typeface="+mj-lt"/>
              </a:rPr>
              <a:t>key_mgmt</a:t>
            </a:r>
            <a:r>
              <a:rPr lang="de-CH" sz="1400" dirty="0">
                <a:solidFill>
                  <a:srgbClr val="FFFF00"/>
                </a:solidFill>
                <a:latin typeface="+mj-lt"/>
              </a:rPr>
              <a:t>=WPA-PSK</a:t>
            </a:r>
          </a:p>
          <a:p>
            <a:pPr>
              <a:lnSpc>
                <a:spcPct val="200000"/>
              </a:lnSpc>
            </a:pPr>
            <a:r>
              <a:rPr lang="de-CH" sz="1400" dirty="0">
                <a:solidFill>
                  <a:srgbClr val="FFFF00"/>
                </a:solidFill>
                <a:latin typeface="+mj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179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17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24B0A1-0049-969F-4B4A-35C0EBB44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3255"/>
            <a:ext cx="6124575" cy="58293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D800155-433E-01B7-BB00-3922B4613FAC}"/>
              </a:ext>
            </a:extLst>
          </p:cNvPr>
          <p:cNvSpPr txBox="1"/>
          <p:nvPr/>
        </p:nvSpPr>
        <p:spPr>
          <a:xfrm>
            <a:off x="6372200" y="2636912"/>
            <a:ext cx="26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FFFF00"/>
                </a:solidFill>
                <a:latin typeface="+mj-lt"/>
              </a:rPr>
              <a:t>…endlich geht’s los !!!</a:t>
            </a:r>
          </a:p>
        </p:txBody>
      </p:sp>
    </p:spTree>
    <p:extLst>
      <p:ext uri="{BB962C8B-B14F-4D97-AF65-F5344CB8AC3E}">
        <p14:creationId xmlns:p14="http://schemas.microsoft.com/office/powerpoint/2010/main" val="156108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18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9719B0-AE2E-4F9F-8231-0B384163BB58}"/>
              </a:ext>
            </a:extLst>
          </p:cNvPr>
          <p:cNvSpPr txBox="1"/>
          <p:nvPr/>
        </p:nvSpPr>
        <p:spPr>
          <a:xfrm>
            <a:off x="0" y="692696"/>
            <a:ext cx="8672567" cy="5252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>
                <a:solidFill>
                  <a:srgbClr val="FFFF00"/>
                </a:solidFill>
                <a:latin typeface="+mj-lt"/>
              </a:rPr>
              <a:t>Stand der Dinge:</a:t>
            </a:r>
          </a:p>
          <a:p>
            <a:endParaRPr lang="de-CH" sz="4000" dirty="0">
              <a:solidFill>
                <a:srgbClr val="FFFF00"/>
              </a:solidFill>
              <a:latin typeface="+mj-lt"/>
            </a:endParaRPr>
          </a:p>
          <a:p>
            <a:r>
              <a:rPr lang="de-CH" sz="40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wir haben ein bootfähiges System !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SD-Karte in Pi einlegen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2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Powerup</a:t>
            </a: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Pi / EUER Laptop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2800" dirty="0">
                <a:solidFill>
                  <a:srgbClr val="FFFF00"/>
                </a:solidFill>
                <a:latin typeface="+mj-lt"/>
              </a:rPr>
              <a:t>am Laptop  App </a:t>
            </a:r>
            <a:r>
              <a:rPr lang="de-CH" sz="2800" dirty="0" err="1">
                <a:solidFill>
                  <a:srgbClr val="FFFF00"/>
                </a:solidFill>
                <a:latin typeface="+mj-lt"/>
              </a:rPr>
              <a:t>Connectify</a:t>
            </a:r>
            <a:r>
              <a:rPr lang="de-CH" sz="2800" dirty="0">
                <a:solidFill>
                  <a:srgbClr val="FFFF00"/>
                </a:solidFill>
                <a:latin typeface="+mj-lt"/>
              </a:rPr>
              <a:t> starten</a:t>
            </a:r>
          </a:p>
          <a:p>
            <a:pPr>
              <a:lnSpc>
                <a:spcPct val="200000"/>
              </a:lnSpc>
            </a:pPr>
            <a:r>
              <a:rPr lang="de-CH" sz="2800" dirty="0">
                <a:solidFill>
                  <a:srgbClr val="FFFF00"/>
                </a:solidFill>
                <a:latin typeface="+mj-lt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9573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19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9719B0-AE2E-4F9F-8231-0B384163BB58}"/>
              </a:ext>
            </a:extLst>
          </p:cNvPr>
          <p:cNvSpPr txBox="1"/>
          <p:nvPr/>
        </p:nvSpPr>
        <p:spPr>
          <a:xfrm>
            <a:off x="0" y="692696"/>
            <a:ext cx="2526654" cy="1928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>
                <a:solidFill>
                  <a:srgbClr val="FFFF00"/>
                </a:solidFill>
                <a:latin typeface="+mj-lt"/>
              </a:rPr>
              <a:t>Stand der Dinge:</a:t>
            </a:r>
          </a:p>
          <a:p>
            <a:endParaRPr lang="de-CH" sz="800" dirty="0">
              <a:solidFill>
                <a:srgbClr val="FFFF00"/>
              </a:solidFill>
              <a:latin typeface="+mj-lt"/>
            </a:endParaRPr>
          </a:p>
          <a:p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wir haben ein bootfähiges System !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SD-Karte in Pi einlegen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Powerup</a:t>
            </a:r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Pi / EUER Laptop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>
                <a:solidFill>
                  <a:srgbClr val="FFFF00"/>
                </a:solidFill>
                <a:latin typeface="+mj-lt"/>
              </a:rPr>
              <a:t>am Laptop  App </a:t>
            </a:r>
            <a:r>
              <a:rPr lang="de-CH" sz="800" dirty="0" err="1">
                <a:solidFill>
                  <a:srgbClr val="FFFF00"/>
                </a:solidFill>
                <a:latin typeface="+mj-lt"/>
              </a:rPr>
              <a:t>Connectify</a:t>
            </a:r>
            <a:r>
              <a:rPr lang="de-CH" sz="800" dirty="0">
                <a:solidFill>
                  <a:srgbClr val="FFFF00"/>
                </a:solidFill>
                <a:latin typeface="+mj-lt"/>
              </a:rPr>
              <a:t> starten</a:t>
            </a:r>
          </a:p>
          <a:p>
            <a:pPr>
              <a:lnSpc>
                <a:spcPct val="200000"/>
              </a:lnSpc>
            </a:pPr>
            <a:r>
              <a:rPr lang="de-CH" sz="2800" dirty="0">
                <a:solidFill>
                  <a:srgbClr val="FFFF00"/>
                </a:solidFill>
                <a:latin typeface="+mj-lt"/>
              </a:rPr>
              <a:t> 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167EF0-EB0B-87CC-D24E-BB592321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720"/>
            <a:ext cx="3312368" cy="58068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1C2F77-1DD0-6045-06E1-6503555FD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4650829"/>
            <a:ext cx="56102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8F0D64-4A89-486C-BFF2-F656B236C99F}"/>
              </a:ext>
            </a:extLst>
          </p:cNvPr>
          <p:cNvSpPr txBox="1"/>
          <p:nvPr/>
        </p:nvSpPr>
        <p:spPr>
          <a:xfrm>
            <a:off x="174802" y="825728"/>
            <a:ext cx="862665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Vorgehensweise</a:t>
            </a:r>
          </a:p>
          <a:p>
            <a:endParaRPr lang="de-CH" sz="4000" dirty="0">
              <a:solidFill>
                <a:srgbClr val="FFFF00"/>
              </a:solidFill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de-CH" sz="32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Vorbereitung SD-Karte</a:t>
            </a:r>
          </a:p>
          <a:p>
            <a:endParaRPr lang="de-CH" sz="32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de-CH" sz="3200" dirty="0">
                <a:solidFill>
                  <a:srgbClr val="FFFF00"/>
                </a:solidFill>
                <a:latin typeface="+mj-lt"/>
              </a:rPr>
              <a:t>  Konfiguration des </a:t>
            </a:r>
            <a:r>
              <a:rPr lang="de-CH" sz="3200" dirty="0" err="1">
                <a:solidFill>
                  <a:srgbClr val="FFFF00"/>
                </a:solidFill>
                <a:latin typeface="+mj-lt"/>
              </a:rPr>
              <a:t>RaspPi</a:t>
            </a:r>
            <a:r>
              <a:rPr lang="de-CH" sz="3200" dirty="0">
                <a:solidFill>
                  <a:srgbClr val="FFFF00"/>
                </a:solidFill>
                <a:latin typeface="+mj-lt"/>
              </a:rPr>
              <a:t> nach SOP</a:t>
            </a:r>
          </a:p>
          <a:p>
            <a:r>
              <a:rPr lang="de-CH" sz="3200" dirty="0">
                <a:solidFill>
                  <a:srgbClr val="FFFF00"/>
                </a:solidFill>
                <a:latin typeface="+mj-lt"/>
              </a:rPr>
              <a:t>       im sog. «</a:t>
            </a:r>
            <a:r>
              <a:rPr lang="de-CH" sz="3200" dirty="0" err="1">
                <a:solidFill>
                  <a:srgbClr val="FFFF00"/>
                </a:solidFill>
                <a:latin typeface="+mj-lt"/>
              </a:rPr>
              <a:t>Headless</a:t>
            </a:r>
            <a:r>
              <a:rPr lang="de-CH" sz="3200" dirty="0">
                <a:solidFill>
                  <a:srgbClr val="FFFF00"/>
                </a:solidFill>
                <a:latin typeface="+mj-lt"/>
              </a:rPr>
              <a:t>»- oder remote-Betrieb</a:t>
            </a:r>
          </a:p>
          <a:p>
            <a:endParaRPr lang="de-CH" sz="3200" dirty="0">
              <a:solidFill>
                <a:srgbClr val="FFFF00"/>
              </a:solidFill>
              <a:latin typeface="+mj-lt"/>
            </a:endParaRPr>
          </a:p>
          <a:p>
            <a:pPr marL="514350" indent="-514350">
              <a:buAutoNum type="arabicPeriod" startAt="3"/>
            </a:pPr>
            <a:r>
              <a:rPr lang="de-CH" sz="3200" dirty="0">
                <a:solidFill>
                  <a:srgbClr val="FFFF00"/>
                </a:solidFill>
                <a:latin typeface="+mj-lt"/>
              </a:rPr>
              <a:t>  Indirekter Zugriff auf </a:t>
            </a:r>
            <a:r>
              <a:rPr lang="de-CH" sz="3200" dirty="0" err="1">
                <a:solidFill>
                  <a:srgbClr val="FFFF00"/>
                </a:solidFill>
                <a:latin typeface="+mj-lt"/>
              </a:rPr>
              <a:t>RaspPi</a:t>
            </a:r>
            <a:r>
              <a:rPr lang="de-CH" sz="3200" dirty="0">
                <a:solidFill>
                  <a:srgbClr val="FFFF00"/>
                </a:solidFill>
                <a:latin typeface="+mj-lt"/>
              </a:rPr>
              <a:t> via Windows-</a:t>
            </a:r>
          </a:p>
          <a:p>
            <a:r>
              <a:rPr lang="de-CH" sz="3200" dirty="0">
                <a:solidFill>
                  <a:srgbClr val="FFFF00"/>
                </a:solidFill>
                <a:latin typeface="+mj-lt"/>
              </a:rPr>
              <a:t>       PC oder –Laptop (SSH)</a:t>
            </a:r>
          </a:p>
        </p:txBody>
      </p:sp>
    </p:spTree>
    <p:extLst>
      <p:ext uri="{BB962C8B-B14F-4D97-AF65-F5344CB8AC3E}">
        <p14:creationId xmlns:p14="http://schemas.microsoft.com/office/powerpoint/2010/main" val="251519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9719B0-AE2E-4F9F-8231-0B384163BB58}"/>
              </a:ext>
            </a:extLst>
          </p:cNvPr>
          <p:cNvSpPr txBox="1"/>
          <p:nvPr/>
        </p:nvSpPr>
        <p:spPr>
          <a:xfrm>
            <a:off x="0" y="692696"/>
            <a:ext cx="4594528" cy="192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>
                <a:solidFill>
                  <a:srgbClr val="FFFF00"/>
                </a:solidFill>
                <a:latin typeface="+mj-lt"/>
              </a:rPr>
              <a:t>Stand der Dinge:</a:t>
            </a:r>
          </a:p>
          <a:p>
            <a:endParaRPr lang="de-CH" sz="800" dirty="0">
              <a:solidFill>
                <a:srgbClr val="FFFF00"/>
              </a:solidFill>
              <a:latin typeface="+mj-lt"/>
            </a:endParaRPr>
          </a:p>
          <a:p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wir haben ein bootfähiges System !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SD-Karte in Pi einlegen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Powerup</a:t>
            </a:r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Pi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>
                <a:solidFill>
                  <a:srgbClr val="FFFF00"/>
                </a:solidFill>
                <a:latin typeface="+mj-lt"/>
              </a:rPr>
              <a:t>am Laptop  App </a:t>
            </a:r>
            <a:r>
              <a:rPr lang="de-CH" sz="800" dirty="0" err="1">
                <a:solidFill>
                  <a:srgbClr val="FFFF00"/>
                </a:solidFill>
                <a:latin typeface="+mj-lt"/>
              </a:rPr>
              <a:t>Connectify</a:t>
            </a:r>
            <a:r>
              <a:rPr lang="de-CH" sz="800" dirty="0">
                <a:solidFill>
                  <a:srgbClr val="FFFF00"/>
                </a:solidFill>
                <a:latin typeface="+mj-lt"/>
              </a:rPr>
              <a:t> / Hotspot starten</a:t>
            </a:r>
          </a:p>
          <a:p>
            <a:pPr>
              <a:lnSpc>
                <a:spcPct val="200000"/>
              </a:lnSpc>
            </a:pP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CH" sz="2800" dirty="0">
                <a:solidFill>
                  <a:srgbClr val="FFFF00"/>
                </a:solidFill>
                <a:latin typeface="+mj-lt"/>
              </a:rPr>
              <a:t>IP-Adresse herausfinden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215410-7672-330B-56D9-7434465C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240360" cy="5680632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1D6A838-6931-7AEE-2330-D1C34BEDC193}"/>
              </a:ext>
            </a:extLst>
          </p:cNvPr>
          <p:cNvCxnSpPr/>
          <p:nvPr/>
        </p:nvCxnSpPr>
        <p:spPr>
          <a:xfrm>
            <a:off x="3131840" y="2621109"/>
            <a:ext cx="2304256" cy="145596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89719B0-AE2E-4F9F-8231-0B384163BB58}"/>
              </a:ext>
            </a:extLst>
          </p:cNvPr>
          <p:cNvSpPr txBox="1"/>
          <p:nvPr/>
        </p:nvSpPr>
        <p:spPr>
          <a:xfrm>
            <a:off x="0" y="692696"/>
            <a:ext cx="6177332" cy="1928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>
                <a:solidFill>
                  <a:srgbClr val="FFFF00"/>
                </a:solidFill>
                <a:latin typeface="+mj-lt"/>
              </a:rPr>
              <a:t>Stand der Dinge:</a:t>
            </a:r>
          </a:p>
          <a:p>
            <a:endParaRPr lang="de-CH" sz="800" dirty="0">
              <a:solidFill>
                <a:srgbClr val="FFFF00"/>
              </a:solidFill>
              <a:latin typeface="+mj-lt"/>
            </a:endParaRPr>
          </a:p>
          <a:p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wir haben ein bootfähiges System !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SD-Karte in Pi einlegen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Powerup</a:t>
            </a:r>
            <a:r>
              <a:rPr lang="de-CH" sz="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Pi / EUER Laptop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de-CH" sz="800" dirty="0">
                <a:solidFill>
                  <a:srgbClr val="FFFF00"/>
                </a:solidFill>
                <a:latin typeface="+mj-lt"/>
              </a:rPr>
              <a:t>am Laptop  App </a:t>
            </a:r>
            <a:r>
              <a:rPr lang="de-CH" sz="800" dirty="0" err="1">
                <a:solidFill>
                  <a:srgbClr val="FFFF00"/>
                </a:solidFill>
                <a:latin typeface="+mj-lt"/>
              </a:rPr>
              <a:t>Connectify</a:t>
            </a:r>
            <a:r>
              <a:rPr lang="de-CH" sz="800" dirty="0">
                <a:solidFill>
                  <a:srgbClr val="FFFF00"/>
                </a:solidFill>
                <a:latin typeface="+mj-lt"/>
              </a:rPr>
              <a:t> starten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de-CH" sz="28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de-CH" sz="2800" dirty="0" err="1">
                <a:solidFill>
                  <a:srgbClr val="FFFF00"/>
                </a:solidFill>
                <a:latin typeface="+mj-lt"/>
              </a:rPr>
              <a:t>PuTTY</a:t>
            </a:r>
            <a:r>
              <a:rPr lang="de-CH" sz="2800" dirty="0">
                <a:solidFill>
                  <a:srgbClr val="FFFF00"/>
                </a:solidFill>
                <a:latin typeface="+mj-lt"/>
              </a:rPr>
              <a:t>-App starten / IP eintragen</a:t>
            </a:r>
          </a:p>
        </p:txBody>
      </p:sp>
    </p:spTree>
    <p:extLst>
      <p:ext uri="{BB962C8B-B14F-4D97-AF65-F5344CB8AC3E}">
        <p14:creationId xmlns:p14="http://schemas.microsoft.com/office/powerpoint/2010/main" val="372414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22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060E2-A670-4BF6-9D3F-BB4E816B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219414"/>
            <a:ext cx="4295775" cy="42386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D384598-8069-4343-9913-BF41FA15021D}"/>
              </a:ext>
            </a:extLst>
          </p:cNvPr>
          <p:cNvSpPr txBox="1"/>
          <p:nvPr/>
        </p:nvSpPr>
        <p:spPr>
          <a:xfrm>
            <a:off x="16758" y="764704"/>
            <a:ext cx="7634590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Bindeglied Windows-PC </a:t>
            </a:r>
            <a:r>
              <a:rPr lang="de-CH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</a:t>
            </a:r>
            <a:r>
              <a:rPr lang="de-CH" sz="3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RaspPi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105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CH" sz="28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de-CH" sz="28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PuTTY</a:t>
            </a:r>
            <a:endParaRPr lang="de-CH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6B3BE2-5B47-4A1C-9EC6-2CA2BE4A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4" y="2229187"/>
            <a:ext cx="4267200" cy="42291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2238A4C-2506-4E93-8498-34803781EACE}"/>
              </a:ext>
            </a:extLst>
          </p:cNvPr>
          <p:cNvCxnSpPr/>
          <p:nvPr/>
        </p:nvCxnSpPr>
        <p:spPr>
          <a:xfrm flipH="1">
            <a:off x="8172400" y="1700808"/>
            <a:ext cx="360040" cy="136815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C464391-1EF3-41C8-9B65-FC29B231541D}"/>
              </a:ext>
            </a:extLst>
          </p:cNvPr>
          <p:cNvSpPr txBox="1"/>
          <p:nvPr/>
        </p:nvSpPr>
        <p:spPr>
          <a:xfrm>
            <a:off x="6778754" y="1516142"/>
            <a:ext cx="174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  <a:sym typeface="Wingdings" panose="05000000000000000000" pitchFamily="2" charset="2"/>
              </a:rPr>
              <a:t> a</a:t>
            </a:r>
            <a:r>
              <a:rPr lang="de-CH" dirty="0">
                <a:solidFill>
                  <a:srgbClr val="FF0000"/>
                </a:solidFill>
              </a:rPr>
              <a:t>uf 50 setzen</a:t>
            </a:r>
          </a:p>
        </p:txBody>
      </p:sp>
    </p:spTree>
    <p:extLst>
      <p:ext uri="{BB962C8B-B14F-4D97-AF65-F5344CB8AC3E}">
        <p14:creationId xmlns:p14="http://schemas.microsoft.com/office/powerpoint/2010/main" val="2076552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23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7C236B-C662-4C39-B1E3-7211BBE1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75" y="2112742"/>
            <a:ext cx="6267450" cy="39719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AD5941-ED20-4EE8-A2C5-D026E2768D16}"/>
              </a:ext>
            </a:extLst>
          </p:cNvPr>
          <p:cNvSpPr txBox="1"/>
          <p:nvPr/>
        </p:nvSpPr>
        <p:spPr>
          <a:xfrm>
            <a:off x="467544" y="6093296"/>
            <a:ext cx="832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funktioniert bei vorhandenem WLAN (z.B. daheim; Laptop mit Wifi-Hotspot)</a:t>
            </a:r>
            <a:endParaRPr lang="de-CH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2992C95-F646-1806-0822-097961907622}"/>
              </a:ext>
            </a:extLst>
          </p:cNvPr>
          <p:cNvSpPr txBox="1"/>
          <p:nvPr/>
        </p:nvSpPr>
        <p:spPr>
          <a:xfrm>
            <a:off x="323528" y="741020"/>
            <a:ext cx="5920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>
                <a:solidFill>
                  <a:srgbClr val="FFFF00"/>
                </a:solidFill>
                <a:latin typeface="+mj-lt"/>
              </a:rPr>
              <a:t>Login (</a:t>
            </a:r>
            <a:r>
              <a:rPr lang="de-CH" sz="4000" dirty="0" err="1">
                <a:solidFill>
                  <a:srgbClr val="FFFF00"/>
                </a:solidFill>
                <a:latin typeface="+mj-lt"/>
              </a:rPr>
              <a:t>default</a:t>
            </a:r>
            <a:r>
              <a:rPr lang="de-CH" sz="4000" dirty="0">
                <a:solidFill>
                  <a:srgbClr val="FFFF00"/>
                </a:solidFill>
                <a:latin typeface="+mj-lt"/>
              </a:rPr>
              <a:t>)  </a:t>
            </a:r>
            <a:r>
              <a:rPr lang="de-CH" sz="4000" dirty="0" err="1">
                <a:solidFill>
                  <a:srgbClr val="FFFF00"/>
                </a:solidFill>
                <a:latin typeface="+mj-lt"/>
              </a:rPr>
              <a:t>pi</a:t>
            </a:r>
            <a:endParaRPr lang="de-CH" sz="4000" dirty="0">
              <a:solidFill>
                <a:srgbClr val="FFFF00"/>
              </a:solidFill>
              <a:latin typeface="+mj-lt"/>
            </a:endParaRPr>
          </a:p>
          <a:p>
            <a:r>
              <a:rPr lang="de-CH" sz="4000" dirty="0">
                <a:solidFill>
                  <a:srgbClr val="FFFF00"/>
                </a:solidFill>
                <a:latin typeface="+mj-lt"/>
              </a:rPr>
              <a:t>                         </a:t>
            </a:r>
            <a:r>
              <a:rPr lang="de-CH" sz="4000" dirty="0" err="1">
                <a:solidFill>
                  <a:srgbClr val="FFFF00"/>
                </a:solidFill>
                <a:latin typeface="+mj-lt"/>
              </a:rPr>
              <a:t>raspberry</a:t>
            </a:r>
            <a:endParaRPr lang="de-CH" sz="4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33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04664"/>
            <a:ext cx="8712968" cy="230425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Linux-Special:</a:t>
            </a:r>
            <a:endParaRPr lang="de-CH" sz="2800" b="1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User mit verschiedenen Berechtigungen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Superuser				Befehl </a:t>
            </a:r>
            <a:r>
              <a:rPr lang="de-CH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sudo</a:t>
            </a:r>
            <a:endParaRPr lang="de-CH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«normaler» User</a:t>
            </a:r>
            <a:endParaRPr lang="de-CH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74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04664"/>
            <a:ext cx="8712968" cy="230425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File-Handling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5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49E275-F5AC-CF8F-2FEC-4FA92A139967}"/>
              </a:ext>
            </a:extLst>
          </p:cNvPr>
          <p:cNvSpPr txBox="1"/>
          <p:nvPr/>
        </p:nvSpPr>
        <p:spPr>
          <a:xfrm>
            <a:off x="107504" y="1700808"/>
            <a:ext cx="4758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de-CH" sz="1800" b="1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WinSCP</a:t>
            </a:r>
            <a:r>
              <a:rPr lang="de-CH" sz="1800" b="1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-App</a:t>
            </a:r>
            <a:endParaRPr lang="de-CH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9FB0AB-4D09-B826-0056-A333E127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5" y="2062807"/>
            <a:ext cx="8244408" cy="47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04664"/>
            <a:ext cx="8712968" cy="56886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 mit dem System arbeiten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Verzeichnis-Management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Update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Backup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neues Programm installieren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692696"/>
            <a:ext cx="8712968" cy="56886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 mit dem System arbeiten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Verzeichnis-Management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Update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Backup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neues Programm installieren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Anzeige des Inhalts mit [</a:t>
            </a:r>
            <a:r>
              <a:rPr lang="de-CH" sz="2800" b="1" i="1" dirty="0" err="1">
                <a:solidFill>
                  <a:srgbClr val="FFFF00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ls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]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Verzeichnis wechseln mit [</a:t>
            </a: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cd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]  Variante </a:t>
            </a: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cd Name</a:t>
            </a:r>
          </a:p>
          <a:p>
            <a:pPr algn="l">
              <a:lnSpc>
                <a:spcPct val="150000"/>
              </a:lnSpc>
              <a:defRPr/>
            </a:pP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                                                      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Variante</a:t>
            </a: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cd ..</a:t>
            </a: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                                                      Variante</a:t>
            </a: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CH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cd /</a:t>
            </a: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28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 descr="Ein Bild, das Text, Monitor, Bildschirm, Screenshot enthält.&#10;&#10;Automatisch generierte Beschreibung">
            <a:extLst>
              <a:ext uri="{FF2B5EF4-FFF2-40B4-BE49-F238E27FC236}">
                <a16:creationId xmlns:a16="http://schemas.microsoft.com/office/drawing/2014/main" id="{8B19D43C-32D5-97A1-A5DE-8646E3FA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2386012"/>
            <a:ext cx="8658225" cy="20859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66308E-9D36-90D9-D317-E77E3B9318F5}"/>
              </a:ext>
            </a:extLst>
          </p:cNvPr>
          <p:cNvSpPr txBox="1"/>
          <p:nvPr/>
        </p:nvSpPr>
        <p:spPr>
          <a:xfrm>
            <a:off x="242887" y="1268760"/>
            <a:ext cx="521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beim </a:t>
            </a:r>
            <a:r>
              <a:rPr lang="de-CH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Aufstart</a:t>
            </a:r>
            <a:r>
              <a:rPr lang="de-CH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IMMER im Verzeichnis /</a:t>
            </a:r>
            <a:r>
              <a:rPr lang="de-CH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home</a:t>
            </a:r>
            <a:r>
              <a:rPr lang="de-CH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/</a:t>
            </a:r>
            <a:r>
              <a:rPr lang="de-CH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pi</a:t>
            </a:r>
            <a:r>
              <a:rPr lang="de-CH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/</a:t>
            </a:r>
            <a:endParaRPr lang="de-CH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55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29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769407"/>
            <a:ext cx="8712968" cy="56886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 mit dem System arbeiten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Verzeichnis-</a:t>
            </a:r>
            <a:r>
              <a:rPr lang="de-CH" sz="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Managment</a:t>
            </a:r>
            <a:endParaRPr lang="de-CH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Update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Backup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neues Programm installieren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in der </a:t>
            </a:r>
            <a:r>
              <a:rPr lang="de-CH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putty</a:t>
            </a:r>
            <a:r>
              <a:rPr lang="de-CH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-Shell eingeben [</a:t>
            </a:r>
            <a:r>
              <a:rPr lang="de-CH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sudo</a:t>
            </a:r>
            <a:r>
              <a:rPr lang="de-CH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apt</a:t>
            </a:r>
            <a:r>
              <a:rPr lang="de-CH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update &amp;&amp; </a:t>
            </a:r>
            <a:r>
              <a:rPr lang="de-CH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sudo</a:t>
            </a:r>
            <a:r>
              <a:rPr lang="de-CH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CH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apt</a:t>
            </a:r>
            <a:r>
              <a:rPr lang="de-CH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upgrade –y</a:t>
            </a:r>
            <a:r>
              <a:rPr lang="de-CH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]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7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F26125-7682-4419-9441-5A0B4B3E2664}"/>
              </a:ext>
            </a:extLst>
          </p:cNvPr>
          <p:cNvSpPr txBox="1"/>
          <p:nvPr/>
        </p:nvSpPr>
        <p:spPr>
          <a:xfrm>
            <a:off x="31299" y="908720"/>
            <a:ext cx="5861541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Auswahl SD-Karte: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</a:rPr>
              <a:t>z.B. </a:t>
            </a:r>
            <a:r>
              <a:rPr lang="de-CH" sz="2800" dirty="0" err="1">
                <a:solidFill>
                  <a:srgbClr val="FFFF00"/>
                </a:solidFill>
                <a:latin typeface="+mj-lt"/>
              </a:rPr>
              <a:t>ScanDisk</a:t>
            </a:r>
            <a:r>
              <a:rPr lang="de-CH" sz="2800" dirty="0">
                <a:solidFill>
                  <a:srgbClr val="FFFF00"/>
                </a:solidFill>
                <a:latin typeface="+mj-lt"/>
              </a:rPr>
              <a:t> 16 GB 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r>
              <a:rPr lang="de-CH" dirty="0">
                <a:solidFill>
                  <a:srgbClr val="FFFF00"/>
                </a:solidFill>
                <a:latin typeface="+mj-lt"/>
              </a:rPr>
              <a:t>wichtiger Hinweis: </a:t>
            </a:r>
          </a:p>
          <a:p>
            <a:r>
              <a:rPr lang="de-CH" dirty="0">
                <a:solidFill>
                  <a:srgbClr val="FFFF00"/>
                </a:solidFill>
                <a:latin typeface="+mj-lt"/>
              </a:rPr>
              <a:t>SD-Karten haben limitierten Schreib-Lesezugriff, sollten</a:t>
            </a:r>
          </a:p>
          <a:p>
            <a:r>
              <a:rPr lang="de-CH" dirty="0">
                <a:solidFill>
                  <a:srgbClr val="FFFF00"/>
                </a:solidFill>
                <a:latin typeface="+mj-lt"/>
              </a:rPr>
              <a:t>daher NICHT z.B. für Fotofallen benutzt werden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5583B1-E41A-4B58-A62A-784484E4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7668344" cy="17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8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692696"/>
            <a:ext cx="8712968" cy="56886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 mit dem System arbeiten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Verzeichnis-</a:t>
            </a:r>
            <a:r>
              <a:rPr lang="de-CH" sz="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Managment</a:t>
            </a:r>
            <a:endParaRPr lang="de-CH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Update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Backup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neues Programm installieren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App auf Windows-Rechner «USB Image Tool»</a:t>
            </a: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33289C-CFE7-21CD-A419-36498E0B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08" y="3189774"/>
            <a:ext cx="4337752" cy="36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620688"/>
            <a:ext cx="8712968" cy="608859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de-CH" sz="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 mit dem System arbeiten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Verzeichnis-</a:t>
            </a:r>
            <a:r>
              <a:rPr lang="de-CH" sz="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Managment</a:t>
            </a:r>
            <a:endParaRPr lang="de-CH" sz="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Update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Backup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neues Programm installieren</a:t>
            </a:r>
          </a:p>
          <a:p>
            <a:pPr algn="l">
              <a:lnSpc>
                <a:spcPct val="150000"/>
              </a:lnSpc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Quellen: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Windows-Rechner 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(Transfer via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WinSCP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)</a:t>
            </a:r>
            <a:endParaRPr lang="de-C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CH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Internet </a:t>
            </a: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defRPr/>
            </a:pPr>
            <a:endParaRPr lang="de-CH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lnSpc>
                <a:spcPct val="150000"/>
              </a:lnSpc>
              <a:buFont typeface="Wingdings" pitchFamily="2" charset="2"/>
              <a:buNone/>
              <a:defRPr/>
            </a:pPr>
            <a:endParaRPr lang="de-CH" sz="4800" i="1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sz="4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1EA88E-BD10-2AE5-FBB5-FE254B42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47" y="5085184"/>
            <a:ext cx="7230053" cy="5040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40790A-9C7D-3508-FC5B-F75AE525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733256"/>
            <a:ext cx="4848225" cy="101917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8CD5A74-51CA-5224-99BE-A7564651D8EB}"/>
              </a:ext>
            </a:extLst>
          </p:cNvPr>
          <p:cNvSpPr/>
          <p:nvPr/>
        </p:nvSpPr>
        <p:spPr>
          <a:xfrm>
            <a:off x="5652120" y="5157192"/>
            <a:ext cx="1704503" cy="36004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802BBF-5194-7C3B-7F75-CF359F180173}"/>
              </a:ext>
            </a:extLst>
          </p:cNvPr>
          <p:cNvSpPr/>
          <p:nvPr/>
        </p:nvSpPr>
        <p:spPr>
          <a:xfrm>
            <a:off x="7380312" y="5157192"/>
            <a:ext cx="650533" cy="36004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327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384598-8069-4343-9913-BF41FA15021D}"/>
              </a:ext>
            </a:extLst>
          </p:cNvPr>
          <p:cNvSpPr txBox="1"/>
          <p:nvPr/>
        </p:nvSpPr>
        <p:spPr>
          <a:xfrm>
            <a:off x="467544" y="1484784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Bonusmaterial</a:t>
            </a:r>
            <a:endParaRPr lang="de-CH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24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384598-8069-4343-9913-BF41FA15021D}"/>
              </a:ext>
            </a:extLst>
          </p:cNvPr>
          <p:cNvSpPr txBox="1"/>
          <p:nvPr/>
        </p:nvSpPr>
        <p:spPr>
          <a:xfrm>
            <a:off x="0" y="908720"/>
            <a:ext cx="8986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Einstellung WLAN / mobiler Hotspot</a:t>
            </a:r>
            <a:endParaRPr lang="de-CH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C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File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wpa_supplicant.conf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(unter /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etc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/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wpa_supplicant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/)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C0B853-3390-AFC6-BD70-E9D3BCB2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90" y="3299605"/>
            <a:ext cx="49053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7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384598-8069-4343-9913-BF41FA15021D}"/>
              </a:ext>
            </a:extLst>
          </p:cNvPr>
          <p:cNvSpPr txBox="1"/>
          <p:nvPr/>
        </p:nvSpPr>
        <p:spPr>
          <a:xfrm>
            <a:off x="0" y="908720"/>
            <a:ext cx="910217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Einstellung WLAN / mobiler Hotspot</a:t>
            </a:r>
            <a:endParaRPr lang="de-CH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de-C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File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wpa_supplicant.conf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editieren mit</a:t>
            </a:r>
          </a:p>
          <a:p>
            <a:endParaRPr lang="de-CH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anose="05000000000000000000" pitchFamily="2" charset="2"/>
            </a:endParaRPr>
          </a:p>
          <a:p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  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sudo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nano</a:t>
            </a:r>
            <a:r>
              <a:rPr lang="de-CH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</a:t>
            </a:r>
            <a:r>
              <a:rPr lang="de-CH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wpa_supplicant.conf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906219-8118-12EB-A597-720E9BDA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645075"/>
            <a:ext cx="4694522" cy="301944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EE58DD-8BCF-7593-D6EA-E4872D652A4E}"/>
              </a:ext>
            </a:extLst>
          </p:cNvPr>
          <p:cNvSpPr txBox="1"/>
          <p:nvPr/>
        </p:nvSpPr>
        <p:spPr>
          <a:xfrm>
            <a:off x="179512" y="5994270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FFFF00"/>
                </a:solidFill>
                <a:latin typeface="+mj-lt"/>
              </a:rPr>
              <a:t>Alternativ:</a:t>
            </a:r>
          </a:p>
          <a:p>
            <a:r>
              <a:rPr lang="de-CH" sz="1200" dirty="0">
                <a:solidFill>
                  <a:srgbClr val="FFFF00"/>
                </a:solidFill>
                <a:latin typeface="+mj-lt"/>
              </a:rPr>
              <a:t>File via </a:t>
            </a:r>
            <a:r>
              <a:rPr lang="de-CH" sz="1200" dirty="0" err="1">
                <a:solidFill>
                  <a:srgbClr val="FFFF00"/>
                </a:solidFill>
                <a:latin typeface="+mj-lt"/>
              </a:rPr>
              <a:t>WinSCP</a:t>
            </a:r>
            <a:r>
              <a:rPr lang="de-CH" sz="1200" dirty="0">
                <a:solidFill>
                  <a:srgbClr val="FFFF00"/>
                </a:solidFill>
                <a:latin typeface="+mj-lt"/>
              </a:rPr>
              <a:t> auf Windows-PC schieben,</a:t>
            </a:r>
          </a:p>
          <a:p>
            <a:r>
              <a:rPr lang="de-CH" sz="1200" dirty="0">
                <a:solidFill>
                  <a:srgbClr val="FFFF00"/>
                </a:solidFill>
                <a:latin typeface="+mj-lt"/>
              </a:rPr>
              <a:t>Dort modifizieren und wieder zurückspeichern</a:t>
            </a:r>
          </a:p>
        </p:txBody>
      </p:sp>
    </p:spTree>
    <p:extLst>
      <p:ext uri="{BB962C8B-B14F-4D97-AF65-F5344CB8AC3E}">
        <p14:creationId xmlns:p14="http://schemas.microsoft.com/office/powerpoint/2010/main" val="3439338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35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316975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7732869" cy="473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9934" y="764704"/>
            <a:ext cx="8216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>
                <a:solidFill>
                  <a:srgbClr val="FFFF00"/>
                </a:solidFill>
                <a:latin typeface="+mj-lt"/>
              </a:rPr>
              <a:t>Variante: Zugriff via grafischer Desktop </a:t>
            </a:r>
            <a:r>
              <a:rPr lang="de-DE" sz="2800" b="1" u="sng" dirty="0" err="1">
                <a:solidFill>
                  <a:srgbClr val="FFFF00"/>
                </a:solidFill>
                <a:latin typeface="+mj-lt"/>
              </a:rPr>
              <a:t>RaspPi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5877272"/>
            <a:ext cx="5868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Arbeiten via Windows-PC</a:t>
            </a:r>
            <a:endParaRPr lang="de-CH" sz="36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1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2C83A14-4DBC-4BB0-A1F3-463641226C75}"/>
              </a:ext>
            </a:extLst>
          </p:cNvPr>
          <p:cNvSpPr/>
          <p:nvPr/>
        </p:nvSpPr>
        <p:spPr>
          <a:xfrm>
            <a:off x="467544" y="4869160"/>
            <a:ext cx="85689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36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7C236B-C662-4C39-B1E3-7211BBE1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479"/>
            <a:ext cx="2485986" cy="157546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AD5941-ED20-4EE8-A2C5-D026E2768D16}"/>
              </a:ext>
            </a:extLst>
          </p:cNvPr>
          <p:cNvSpPr txBox="1"/>
          <p:nvPr/>
        </p:nvSpPr>
        <p:spPr>
          <a:xfrm>
            <a:off x="107504" y="3080638"/>
            <a:ext cx="950612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Problem: schliesst man das </a:t>
            </a:r>
            <a:r>
              <a:rPr lang="de-CH" sz="2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PuTTY</a:t>
            </a: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-Fenster mit «</a:t>
            </a:r>
            <a:r>
              <a:rPr lang="de-CH" sz="2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exit</a:t>
            </a: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»,</a:t>
            </a: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               stoppt auch das gerade laufende Programm.</a:t>
            </a:r>
          </a:p>
          <a:p>
            <a:endParaRPr lang="de-CH" sz="28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Abhilfe z.B. </a:t>
            </a:r>
            <a:r>
              <a:rPr lang="de-CH" sz="28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tmux</a:t>
            </a: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-Package</a:t>
            </a: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  <a:hlinkClick r:id="rId3"/>
              </a:rPr>
              <a:t>http://blog.simtronyx.de/raspberry-pi-tmux-mehrere-virtuelle-konsolen-einem-session-fenster/</a:t>
            </a:r>
            <a:endParaRPr lang="de-CH" sz="16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endParaRPr lang="de-CH" sz="16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  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sudo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apt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install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tmux</a:t>
            </a:r>
            <a:endParaRPr lang="de-CH" sz="16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endParaRPr lang="de-CH" sz="16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   Aufruf mit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tmux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(DANN Programm starten und die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shell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mit </a:t>
            </a:r>
            <a:r>
              <a:rPr lang="de-CH" sz="1600" dirty="0" err="1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exit</a:t>
            </a:r>
            <a:r>
              <a:rPr lang="de-CH" sz="16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verlassen)</a:t>
            </a:r>
            <a:endParaRPr lang="de-CH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87CA14-DF9E-4CE6-B5A9-42375651FA22}"/>
              </a:ext>
            </a:extLst>
          </p:cNvPr>
          <p:cNvSpPr txBox="1"/>
          <p:nvPr/>
        </p:nvSpPr>
        <p:spPr>
          <a:xfrm>
            <a:off x="29934" y="764704"/>
            <a:ext cx="634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>
                <a:solidFill>
                  <a:srgbClr val="FFFF00"/>
                </a:solidFill>
                <a:latin typeface="+mj-lt"/>
              </a:rPr>
              <a:t>Zugriff via </a:t>
            </a:r>
            <a:r>
              <a:rPr lang="de-DE" sz="3200" b="1" u="sng" dirty="0" err="1">
                <a:solidFill>
                  <a:srgbClr val="FFFF00"/>
                </a:solidFill>
                <a:latin typeface="+mj-lt"/>
              </a:rPr>
              <a:t>PuTTY</a:t>
            </a:r>
            <a:r>
              <a:rPr lang="de-DE" sz="3200" b="1" u="sng" dirty="0">
                <a:solidFill>
                  <a:srgbClr val="FFFF00"/>
                </a:solidFill>
                <a:latin typeface="+mj-lt"/>
              </a:rPr>
              <a:t> / </a:t>
            </a:r>
            <a:r>
              <a:rPr lang="de-DE" sz="3200" b="1" u="sng" dirty="0" err="1">
                <a:solidFill>
                  <a:srgbClr val="FFFF00"/>
                </a:solidFill>
                <a:latin typeface="+mj-lt"/>
              </a:rPr>
              <a:t>shell</a:t>
            </a:r>
            <a:r>
              <a:rPr lang="de-DE" sz="3200" b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de-DE" sz="3200" b="1" u="sng" dirty="0" err="1">
                <a:solidFill>
                  <a:srgbClr val="FFFF00"/>
                </a:solidFill>
                <a:latin typeface="+mj-lt"/>
              </a:rPr>
              <a:t>RaspPi</a:t>
            </a:r>
            <a:endParaRPr lang="de-CH" sz="2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8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4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F26125-7682-4419-9441-5A0B4B3E2664}"/>
              </a:ext>
            </a:extLst>
          </p:cNvPr>
          <p:cNvSpPr txBox="1"/>
          <p:nvPr/>
        </p:nvSpPr>
        <p:spPr>
          <a:xfrm>
            <a:off x="31299" y="692696"/>
            <a:ext cx="7723846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SD-Karte vorbereiten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auf einem Windows-Rechner </a:t>
            </a:r>
            <a:r>
              <a:rPr lang="de-C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formatieren</a:t>
            </a: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</a:t>
            </a: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    (</a:t>
            </a:r>
            <a:r>
              <a:rPr lang="de-CH" sz="28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wichtig: im FAT32-Format</a:t>
            </a:r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)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</a:rPr>
              <a:t>Vorschlag: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sz="2000" dirty="0">
                <a:solidFill>
                  <a:srgbClr val="FFFF00"/>
                </a:solidFill>
                <a:latin typeface="+mj-lt"/>
              </a:rPr>
              <a:t>Lupe links unten: &lt;</a:t>
            </a:r>
            <a:r>
              <a:rPr lang="de-CH" sz="2000" b="1" i="1" dirty="0" err="1">
                <a:solidFill>
                  <a:srgbClr val="FFFF00"/>
                </a:solidFill>
                <a:latin typeface="+mj-lt"/>
              </a:rPr>
              <a:t>diskpart</a:t>
            </a:r>
            <a:r>
              <a:rPr lang="de-CH" sz="2000" dirty="0">
                <a:solidFill>
                  <a:srgbClr val="FFFF00"/>
                </a:solidFill>
                <a:latin typeface="+mj-lt"/>
              </a:rPr>
              <a:t>&gt; eintippen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&lt;</a:t>
            </a:r>
            <a:r>
              <a:rPr lang="de-CH" sz="2000" b="1" i="1" dirty="0" err="1">
                <a:solidFill>
                  <a:srgbClr val="FFFF00"/>
                </a:solidFill>
                <a:latin typeface="+mj-lt"/>
              </a:rPr>
              <a:t>list</a:t>
            </a: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e-CH" sz="2000" b="1" i="1" dirty="0" err="1">
                <a:solidFill>
                  <a:srgbClr val="FFFF00"/>
                </a:solidFill>
                <a:latin typeface="+mj-lt"/>
              </a:rPr>
              <a:t>disk</a:t>
            </a: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&gt;</a:t>
            </a:r>
            <a:r>
              <a:rPr lang="de-CH" sz="2000" dirty="0">
                <a:solidFill>
                  <a:srgbClr val="FFFF00"/>
                </a:solidFill>
                <a:latin typeface="+mj-lt"/>
              </a:rPr>
              <a:t> eintippen (es erscheint eine Übersicht, Vorsicht bei</a:t>
            </a:r>
          </a:p>
          <a:p>
            <a:r>
              <a:rPr lang="de-CH" sz="2000" dirty="0">
                <a:solidFill>
                  <a:srgbClr val="FFFF00"/>
                </a:solidFill>
                <a:latin typeface="+mj-lt"/>
              </a:rPr>
              <a:t>      der korrekten Identifizierung !)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&lt;</a:t>
            </a:r>
            <a:r>
              <a:rPr lang="de-CH" sz="2000" b="1" i="1" dirty="0" err="1">
                <a:solidFill>
                  <a:srgbClr val="FFFF00"/>
                </a:solidFill>
                <a:latin typeface="+mj-lt"/>
              </a:rPr>
              <a:t>select</a:t>
            </a: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e-CH" sz="2000" b="1" i="1" dirty="0" err="1">
                <a:solidFill>
                  <a:srgbClr val="FFFF00"/>
                </a:solidFill>
                <a:latin typeface="+mj-lt"/>
              </a:rPr>
              <a:t>disk</a:t>
            </a: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de-CH" sz="2000" dirty="0">
                <a:solidFill>
                  <a:srgbClr val="FFFF00"/>
                </a:solidFill>
                <a:latin typeface="+mj-lt"/>
              </a:rPr>
              <a:t>KORREKTE NUMMER&gt; eintippen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&lt;clean&gt;</a:t>
            </a:r>
            <a:r>
              <a:rPr lang="de-CH" sz="2000" dirty="0">
                <a:solidFill>
                  <a:srgbClr val="FFFF00"/>
                </a:solidFill>
                <a:latin typeface="+mj-lt"/>
              </a:rPr>
              <a:t> eintippen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de-CH" sz="2000" dirty="0">
                <a:solidFill>
                  <a:srgbClr val="FFFF00"/>
                </a:solidFill>
                <a:latin typeface="+mj-lt"/>
              </a:rPr>
              <a:t>Zum Verlassen dieser App &lt;</a:t>
            </a:r>
            <a:r>
              <a:rPr lang="de-CH" sz="2000" b="1" i="1" dirty="0" err="1">
                <a:solidFill>
                  <a:srgbClr val="FFFF00"/>
                </a:solidFill>
                <a:latin typeface="+mj-lt"/>
              </a:rPr>
              <a:t>exit</a:t>
            </a:r>
            <a:r>
              <a:rPr lang="de-CH" sz="2000" b="1" i="1" dirty="0">
                <a:solidFill>
                  <a:srgbClr val="FFFF00"/>
                </a:solidFill>
                <a:latin typeface="+mj-lt"/>
              </a:rPr>
              <a:t>&gt;</a:t>
            </a:r>
            <a:r>
              <a:rPr lang="de-CH" sz="2000" dirty="0">
                <a:solidFill>
                  <a:srgbClr val="FFFF00"/>
                </a:solidFill>
                <a:latin typeface="+mj-lt"/>
              </a:rPr>
              <a:t> eintippen</a:t>
            </a:r>
          </a:p>
          <a:p>
            <a:endParaRPr lang="de-CH" sz="24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74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F26125-7682-4419-9441-5A0B4B3E2664}"/>
              </a:ext>
            </a:extLst>
          </p:cNvPr>
          <p:cNvSpPr txBox="1"/>
          <p:nvPr/>
        </p:nvSpPr>
        <p:spPr>
          <a:xfrm>
            <a:off x="31299" y="692696"/>
            <a:ext cx="638296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Installation Raspbian-Image mit App</a:t>
            </a: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r>
              <a:rPr lang="de-CH" sz="2800" dirty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Quelle:</a:t>
            </a:r>
          </a:p>
          <a:p>
            <a:endParaRPr lang="de-CH" sz="2800" dirty="0">
              <a:solidFill>
                <a:srgbClr val="FFFF00"/>
              </a:solidFill>
              <a:latin typeface="+mj-lt"/>
              <a:sym typeface="Wingdings" panose="05000000000000000000" pitchFamily="2" charset="2"/>
            </a:endParaRPr>
          </a:p>
          <a:p>
            <a:endParaRPr lang="de-CH" sz="2000" dirty="0">
              <a:solidFill>
                <a:srgbClr val="FFFF00"/>
              </a:solidFill>
            </a:endParaRPr>
          </a:p>
          <a:p>
            <a:endParaRPr lang="de-CH" sz="24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  <a:p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1F2D334-0BA9-4977-A47D-34E2831ADC98}"/>
              </a:ext>
            </a:extLst>
          </p:cNvPr>
          <p:cNvSpPr/>
          <p:nvPr/>
        </p:nvSpPr>
        <p:spPr>
          <a:xfrm>
            <a:off x="1691680" y="1484784"/>
            <a:ext cx="223224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rgbClr val="FFFF00"/>
                </a:solidFill>
                <a:sym typeface="Wingdings" panose="05000000000000000000" pitchFamily="2" charset="2"/>
              </a:rPr>
              <a:t>www.raspberrypi.org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5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E5F059-DDBF-01C2-FA4E-1FAED0AC4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2666403"/>
            <a:ext cx="7452320" cy="3754062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51EE15C-E30E-4574-ACA7-7598B005A479}"/>
              </a:ext>
            </a:extLst>
          </p:cNvPr>
          <p:cNvCxnSpPr>
            <a:cxnSpLocks/>
          </p:cNvCxnSpPr>
          <p:nvPr/>
        </p:nvCxnSpPr>
        <p:spPr>
          <a:xfrm flipH="1">
            <a:off x="4932040" y="1628800"/>
            <a:ext cx="1656184" cy="1543966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6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7DE19E-6BDA-C6B5-A82D-A8F671137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916832"/>
            <a:ext cx="8316416" cy="37243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5007716-8C59-9014-A5A3-637662324BC9}"/>
              </a:ext>
            </a:extLst>
          </p:cNvPr>
          <p:cNvCxnSpPr>
            <a:cxnSpLocks/>
          </p:cNvCxnSpPr>
          <p:nvPr/>
        </p:nvCxnSpPr>
        <p:spPr>
          <a:xfrm flipH="1">
            <a:off x="5940152" y="1249655"/>
            <a:ext cx="1656184" cy="1543966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7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7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9AF572-8632-097E-E390-E4E190E9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052736"/>
            <a:ext cx="7596336" cy="5330087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09AA2B0-3F69-AE06-641F-D8C554339898}"/>
              </a:ext>
            </a:extLst>
          </p:cNvPr>
          <p:cNvCxnSpPr>
            <a:cxnSpLocks/>
          </p:cNvCxnSpPr>
          <p:nvPr/>
        </p:nvCxnSpPr>
        <p:spPr>
          <a:xfrm flipH="1">
            <a:off x="3131840" y="3212976"/>
            <a:ext cx="1656184" cy="1543966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1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8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F5F0E2-A668-98D1-7E6E-52AE14EC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304925"/>
            <a:ext cx="64579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9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5616D82-682D-B244-185C-E33481DFB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828800"/>
            <a:ext cx="5381625" cy="3200400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3E0BDBA-6FCC-83C9-C23D-93B1EE883FF5}"/>
              </a:ext>
            </a:extLst>
          </p:cNvPr>
          <p:cNvCxnSpPr/>
          <p:nvPr/>
        </p:nvCxnSpPr>
        <p:spPr>
          <a:xfrm flipV="1">
            <a:off x="467544" y="3429000"/>
            <a:ext cx="2664296" cy="15121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1469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Bildschirmpräsentation (4:3)</PresentationFormat>
  <Paragraphs>236</Paragraphs>
  <Slides>36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Alien Encounters</vt:lpstr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</dc:creator>
  <cp:lastModifiedBy>Monika Edler</cp:lastModifiedBy>
  <cp:revision>193</cp:revision>
  <dcterms:created xsi:type="dcterms:W3CDTF">2015-03-22T13:49:22Z</dcterms:created>
  <dcterms:modified xsi:type="dcterms:W3CDTF">2023-04-19T20:29:05Z</dcterms:modified>
</cp:coreProperties>
</file>